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2" r:id="rId1"/>
    <p:sldMasterId id="2147483763" r:id="rId2"/>
    <p:sldMasterId id="2147483764" r:id="rId3"/>
  </p:sldMasterIdLst>
  <p:notesMasterIdLst>
    <p:notesMasterId r:id="rId12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76" r:id="rId61"/>
    <p:sldId id="377"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6" r:id="rId105"/>
    <p:sldId id="357" r:id="rId106"/>
    <p:sldId id="358" r:id="rId107"/>
    <p:sldId id="359" r:id="rId108"/>
    <p:sldId id="360" r:id="rId109"/>
    <p:sldId id="361" r:id="rId110"/>
    <p:sldId id="362" r:id="rId111"/>
    <p:sldId id="363" r:id="rId112"/>
    <p:sldId id="366" r:id="rId113"/>
    <p:sldId id="367" r:id="rId114"/>
    <p:sldId id="368" r:id="rId115"/>
    <p:sldId id="369" r:id="rId116"/>
    <p:sldId id="370" r:id="rId117"/>
    <p:sldId id="372" r:id="rId118"/>
    <p:sldId id="373" r:id="rId119"/>
    <p:sldId id="375" r:id="rId120"/>
  </p:sldIdLst>
  <p:sldSz cx="9144000" cy="5143500" type="screen16x9"/>
  <p:notesSz cx="6858000" cy="9144000"/>
  <p:embeddedFontLst>
    <p:embeddedFont>
      <p:font typeface="Roboto" panose="020B0604020202020204" charset="0"/>
      <p:regular r:id="rId122"/>
      <p:bold r:id="rId123"/>
      <p:italic r:id="rId124"/>
      <p:boldItalic r:id="rId125"/>
    </p:embeddedFont>
    <p:embeddedFont>
      <p:font typeface="Helvetica Neue" panose="020B0604020202020204" charset="0"/>
      <p:regular r:id="rId126"/>
      <p:bold r:id="rId127"/>
      <p:italic r:id="rId128"/>
      <p:boldItalic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228" autoAdjust="0"/>
  </p:normalViewPr>
  <p:slideViewPr>
    <p:cSldViewPr snapToGrid="0">
      <p:cViewPr varScale="1">
        <p:scale>
          <a:sx n="105" d="100"/>
          <a:sy n="105" d="100"/>
        </p:scale>
        <p:origin x="12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spcAft>
                <a:spcPts val="0"/>
              </a:spcAft>
              <a:buClr>
                <a:schemeClr val="dk1"/>
              </a:buClr>
              <a:buFont typeface="Arial"/>
              <a:buChar char="●"/>
              <a:defRPr sz="1100" b="0" i="0" u="none" strike="noStrike" cap="none">
                <a:solidFill>
                  <a:schemeClr val="dk1"/>
                </a:solidFill>
                <a:latin typeface="Arial"/>
                <a:ea typeface="Arial"/>
                <a:cs typeface="Arial"/>
                <a:sym typeface="Arial"/>
              </a:defRPr>
            </a:lvl1pPr>
            <a:lvl2pPr marL="742950" marR="0" lvl="1" indent="-285750" algn="l" rtl="0">
              <a:spcBef>
                <a:spcPts val="0"/>
              </a:spcBef>
              <a:spcAft>
                <a:spcPts val="0"/>
              </a:spcAft>
              <a:buClr>
                <a:schemeClr val="dk1"/>
              </a:buClr>
              <a:buFont typeface="Arial"/>
              <a:buChar char="○"/>
              <a:defRPr sz="1100" b="0" i="0" u="none" strike="noStrike" cap="none">
                <a:solidFill>
                  <a:schemeClr val="dk1"/>
                </a:solidFill>
                <a:latin typeface="Arial"/>
                <a:ea typeface="Arial"/>
                <a:cs typeface="Arial"/>
                <a:sym typeface="Arial"/>
              </a:defRPr>
            </a:lvl2pPr>
            <a:lvl3pPr marL="1143000" marR="0" lvl="2" indent="-228600" algn="l" rtl="0">
              <a:spcBef>
                <a:spcPts val="0"/>
              </a:spcBef>
              <a:spcAft>
                <a:spcPts val="0"/>
              </a:spcAft>
              <a:buClr>
                <a:schemeClr val="dk1"/>
              </a:buClr>
              <a:buFont typeface="Arial"/>
              <a:buChar char="■"/>
              <a:defRPr sz="1100" b="0" i="0" u="none" strike="noStrike" cap="none">
                <a:solidFill>
                  <a:schemeClr val="dk1"/>
                </a:solidFill>
                <a:latin typeface="Arial"/>
                <a:ea typeface="Arial"/>
                <a:cs typeface="Arial"/>
                <a:sym typeface="Arial"/>
              </a:defRPr>
            </a:lvl3pPr>
            <a:lvl4pPr marL="1600200" marR="0" lvl="3" indent="-228600" algn="l" rtl="0">
              <a:spcBef>
                <a:spcPts val="0"/>
              </a:spcBef>
              <a:spcAft>
                <a:spcPts val="0"/>
              </a:spcAft>
              <a:buClr>
                <a:schemeClr val="dk1"/>
              </a:buClr>
              <a:buFont typeface="Arial"/>
              <a:buChar char="●"/>
              <a:defRPr sz="1100" b="0" i="0" u="none" strike="noStrike" cap="none">
                <a:solidFill>
                  <a:schemeClr val="dk1"/>
                </a:solidFill>
                <a:latin typeface="Arial"/>
                <a:ea typeface="Arial"/>
                <a:cs typeface="Arial"/>
                <a:sym typeface="Arial"/>
              </a:defRPr>
            </a:lvl4pPr>
            <a:lvl5pPr marL="2057400" marR="0" lvl="4" indent="-228600" algn="l" rtl="0">
              <a:spcBef>
                <a:spcPts val="0"/>
              </a:spcBef>
              <a:spcAft>
                <a:spcPts val="0"/>
              </a:spcAft>
              <a:buClr>
                <a:schemeClr val="dk1"/>
              </a:buClr>
              <a:buFont typeface="Arial"/>
              <a:buChar char="○"/>
              <a:defRPr sz="1100" b="0" i="0" u="none" strike="noStrike" cap="none">
                <a:solidFill>
                  <a:schemeClr val="dk1"/>
                </a:solidFill>
                <a:latin typeface="Arial"/>
                <a:ea typeface="Arial"/>
                <a:cs typeface="Arial"/>
                <a:sym typeface="Arial"/>
              </a:defRPr>
            </a:lvl5pPr>
            <a:lvl6pPr marL="2286000" marR="0" lvl="5"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6pPr>
            <a:lvl7pPr marL="2743200" marR="0" lvl="6"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7pPr>
            <a:lvl8pPr marL="3200400" marR="0" lvl="7"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8pPr>
            <a:lvl9pPr marL="3657600" marR="0" lvl="8" indent="0" algn="l" rtl="0">
              <a:spcBef>
                <a:spcPts val="0"/>
              </a:spcBef>
              <a:buClr>
                <a:schemeClr val="dk1"/>
              </a:buClr>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99209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erl.com/br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al.inria.fr/hal-00702304/file/paper.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merl.com/br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fxguide.com/quicktakes/v-rays-practical-stochastic-rendering-of-spec-y-things/"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pdfs.semanticscholar.org/ab20/338c4297248cca5f32322fce6352461c2915.pdf"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jp.square-enix.com/tech/library/pdf/Error%20Reduction%20and%20Simplification%20for%20Shading%20Anti-Aliasing.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29" name="Shape 82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Hello, </a:t>
            </a:r>
          </a:p>
        </p:txBody>
      </p:sp>
    </p:spTree>
    <p:extLst>
      <p:ext uri="{BB962C8B-B14F-4D97-AF65-F5344CB8AC3E}">
        <p14:creationId xmlns:p14="http://schemas.microsoft.com/office/powerpoint/2010/main" val="4238838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84" name="Shape 88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46705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Shape 16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7" name="Shape 161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445887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Shape 16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23" name="Shape 162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00143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Shape 16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36" name="Shape 16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770163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Shape 16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42" name="Shape 16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9660018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Shape 16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9" name="Shape 164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34519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Shape 16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5" name="Shape 16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521009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Shape 16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61" name="Shape 166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861230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Shape 16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67" name="Shape 166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09677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Shape 16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[Nagano15] K. Nagano, Skin Microstructure Deformation with Displacement Map Convolution, Siggraph 2015 </a:t>
            </a:r>
          </a:p>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Since the skin surface is relatively stiff, it develops a rough microstructure to effectively store a reserve of surface area to prevent rupturing when extended. Thus, parts of the skin which stretch and compress significantly (such as the forehead and around the eyes) are typically rougher than parts which are mostly static, such as the tip of the nose or the top of the head. When skin stretches, the microstructure flattens out and the surface appears less rough as the reserves of tissue are called into action. Under compression, the microstructure bunches up, creating micro-furrows which exhibit anisotropic roughness. Often, stretching in one dimension is accompanied by compression in the perpendicular direction to maintain the area of the surface or the volume of tissues below. A balloon provides a clear example of roughness changes under deformation: the surface is diffuse at first, and becomes shiny when inflated</a:t>
            </a:r>
          </a:p>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https://spiral.imperial.ac.uk/bitstream/10044/1/23615/2/skinstretch-final-small.pdf</a:t>
            </a:r>
          </a:p>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920722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Shape 16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2" name="Shape 16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[Gotanda15] Y. Gotanda, Designing Physically Based Microfacet Models for Next Generation, Cedec 2015</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Note the energy conserving term used (Left), the resulting 21/20 PI (1 - fo) seems a convenient approximation</a:t>
            </a:r>
          </a:p>
        </p:txBody>
      </p:sp>
    </p:spTree>
    <p:extLst>
      <p:ext uri="{BB962C8B-B14F-4D97-AF65-F5344CB8AC3E}">
        <p14:creationId xmlns:p14="http://schemas.microsoft.com/office/powerpoint/2010/main" val="2871292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0" name="Shape 89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956725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Shape 17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04" name="Shape 17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175233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0"/>
        <p:cNvGrpSpPr/>
        <p:nvPr/>
      </p:nvGrpSpPr>
      <p:grpSpPr>
        <a:xfrm>
          <a:off x="0" y="0"/>
          <a:ext cx="0" cy="0"/>
          <a:chOff x="0" y="0"/>
          <a:chExt cx="0" cy="0"/>
        </a:xfrm>
      </p:grpSpPr>
      <p:sp>
        <p:nvSpPr>
          <p:cNvPr id="1711" name="Shape 17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12" name="Shape 171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Diffuse and specular can be perceived as an aggregation of BRDF</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For example, Jakob et al. suggest to reintroduce the energy loss as a diffuse radiation in reflection and transmission so that the energy is conserved. W</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21466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Shape 17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25" name="Shape 172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42623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Shape 17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5" name="Shape 17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[Meneveaux17] D. Meneveaux, Rendering Rough Opaque Materials with Interfaced Lambertian Microfacets, 2017  (in supplemental)</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530087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Shape 17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7" name="Shape 17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As you can see, when defining a diffuse BRDF uncorrelated to specular BRDF it doesn’t include darkening at edge. The energy conservation will come from layer interface.</a:t>
            </a:r>
          </a:p>
        </p:txBody>
      </p:sp>
    </p:spTree>
    <p:extLst>
      <p:ext uri="{BB962C8B-B14F-4D97-AF65-F5344CB8AC3E}">
        <p14:creationId xmlns:p14="http://schemas.microsoft.com/office/powerpoint/2010/main" val="40393095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p:cNvGrpSpPr/>
        <p:nvPr/>
      </p:nvGrpSpPr>
      <p:grpSpPr>
        <a:xfrm>
          <a:off x="0" y="0"/>
          <a:ext cx="0" cy="0"/>
          <a:chOff x="0" y="0"/>
          <a:chExt cx="0" cy="0"/>
        </a:xfrm>
      </p:grpSpPr>
      <p:sp>
        <p:nvSpPr>
          <p:cNvPr id="1763" name="Shape 17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64" name="Shape 17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3662681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8"/>
        <p:cNvGrpSpPr/>
        <p:nvPr/>
      </p:nvGrpSpPr>
      <p:grpSpPr>
        <a:xfrm>
          <a:off x="0" y="0"/>
          <a:ext cx="0" cy="0"/>
          <a:chOff x="0" y="0"/>
          <a:chExt cx="0" cy="0"/>
        </a:xfrm>
      </p:grpSpPr>
      <p:sp>
        <p:nvSpPr>
          <p:cNvPr id="1769" name="Shape 176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100" b="0" i="0" u="none" strike="noStrike" cap="none">
                <a:solidFill>
                  <a:srgbClr val="000000"/>
                </a:solidFill>
                <a:latin typeface="Arial"/>
                <a:ea typeface="Arial"/>
                <a:cs typeface="Arial"/>
                <a:sym typeface="Arial"/>
              </a:rPr>
              <a:t>Due to bumps and flakes</a:t>
            </a:r>
          </a:p>
        </p:txBody>
      </p:sp>
      <p:sp>
        <p:nvSpPr>
          <p:cNvPr id="1770" name="Shape 17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987919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Shape 17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87" name="Shape 17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a:t>
            </a:r>
            <a:r>
              <a:rPr lang="en-US" sz="1100" b="0" i="0" u="none" strike="noStrike" cap="none">
                <a:solidFill>
                  <a:schemeClr val="dk1"/>
                </a:solidFill>
                <a:latin typeface="Arial"/>
                <a:ea typeface="Arial"/>
                <a:cs typeface="Arial"/>
                <a:sym typeface="Arial"/>
              </a:rPr>
              <a:t>Gotanda15] Y. Gotanda, Designing Physically Based Microfacet Models for Next Generation, Cedec 2015</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Note: Gotanda here don’t use GGX diffuse but just 1 / PI</a:t>
            </a:r>
          </a:p>
        </p:txBody>
      </p:sp>
    </p:spTree>
    <p:extLst>
      <p:ext uri="{BB962C8B-B14F-4D97-AF65-F5344CB8AC3E}">
        <p14:creationId xmlns:p14="http://schemas.microsoft.com/office/powerpoint/2010/main" val="349798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Of course, the real world is right image, the purpose of this comparison is to show that the real world is hard to compare to: different lighting conditions, multiple material layers, layout, point of view, camera response </a:t>
            </a:r>
            <a:r>
              <a:rPr lang="en-US" sz="1100" b="0" i="0" u="none" strike="noStrike" cap="none" dirty="0" smtClean="0">
                <a:solidFill>
                  <a:schemeClr val="dk1"/>
                </a:solidFill>
                <a:latin typeface="Arial"/>
                <a:ea typeface="Arial"/>
                <a:cs typeface="Arial"/>
                <a:sym typeface="Arial"/>
              </a:rPr>
              <a:t>curve,</a:t>
            </a:r>
            <a:r>
              <a:rPr lang="en-US" sz="1100" b="0" i="0" u="none" strike="noStrike" cap="none" baseline="0" dirty="0" smtClean="0">
                <a:solidFill>
                  <a:schemeClr val="dk1"/>
                </a:solidFill>
                <a:latin typeface="Arial"/>
                <a:ea typeface="Arial"/>
                <a:cs typeface="Arial"/>
                <a:sym typeface="Arial"/>
              </a:rPr>
              <a:t> etc..</a:t>
            </a:r>
            <a:endParaRPr lang="en-US" sz="1100" b="0" i="0" u="none" strike="noStrike" cap="none" dirty="0">
              <a:solidFill>
                <a:schemeClr val="dk1"/>
              </a:solidFill>
              <a:latin typeface="Arial"/>
              <a:ea typeface="Arial"/>
              <a:cs typeface="Arial"/>
              <a:sym typeface="Arial"/>
            </a:endParaRPr>
          </a:p>
        </p:txBody>
      </p:sp>
      <p:sp>
        <p:nvSpPr>
          <p:cNvPr id="896" name="Shape 8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0284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There is plenty of measurement devices available </a:t>
            </a:r>
            <a:r>
              <a:rPr lang="en-US" sz="1100" b="0" i="0" u="none" strike="noStrike" cap="none" dirty="0" smtClean="0">
                <a:solidFill>
                  <a:schemeClr val="dk1"/>
                </a:solidFill>
                <a:latin typeface="Arial"/>
                <a:ea typeface="Arial"/>
                <a:cs typeface="Arial"/>
                <a:sym typeface="Arial"/>
              </a:rPr>
              <a:t>with more or less complex apparatus.</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Some can be really accurate like the new reflectometer of Wenzel </a:t>
            </a:r>
            <a:r>
              <a:rPr lang="en-US" sz="1100" b="0" i="0" u="none" strike="noStrike" cap="none" dirty="0" err="1" smtClean="0">
                <a:solidFill>
                  <a:schemeClr val="dk1"/>
                </a:solidFill>
                <a:latin typeface="Arial"/>
                <a:ea typeface="Arial"/>
                <a:cs typeface="Arial"/>
                <a:sym typeface="Arial"/>
              </a:rPr>
              <a:t>Jakob</a:t>
            </a:r>
            <a:r>
              <a:rPr lang="en-US" sz="1100" b="0" i="0" u="none" strike="noStrike" cap="none" dirty="0" smtClean="0">
                <a:solidFill>
                  <a:schemeClr val="dk1"/>
                </a:solidFill>
                <a:latin typeface="Arial"/>
                <a:ea typeface="Arial"/>
                <a:cs typeface="Arial"/>
                <a:sym typeface="Arial"/>
              </a:rPr>
              <a:t> but most suffer from limitations of optics.</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Issues with BRDF measurement: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Light sources: angular size, brightness, stability, speckle</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Detector: Angular size, sensitivity, noise, resolution</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positioning: accuracy, drift, hysteresis</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For </a:t>
            </a:r>
            <a:r>
              <a:rPr lang="en-US" sz="1100" b="0" i="0" u="none" strike="noStrike" cap="none" dirty="0">
                <a:solidFill>
                  <a:schemeClr val="dk1"/>
                </a:solidFill>
                <a:latin typeface="Arial"/>
                <a:ea typeface="Arial"/>
                <a:cs typeface="Arial"/>
                <a:sym typeface="Arial"/>
              </a:rPr>
              <a:t>example the MERL database apparatus does not correctly capture the reflectance at grazing angles.</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MERL06] </a:t>
            </a:r>
            <a:r>
              <a:rPr lang="en-US" sz="1100" b="0" i="0" u="sng" strike="noStrike" cap="none" dirty="0">
                <a:solidFill>
                  <a:schemeClr val="hlink"/>
                </a:solidFill>
                <a:latin typeface="Arial"/>
                <a:ea typeface="Arial"/>
                <a:cs typeface="Arial"/>
                <a:sym typeface="Arial"/>
                <a:hlinkClick r:id="rId3"/>
              </a:rPr>
              <a:t>https://www.merl.com/brdf/</a:t>
            </a:r>
          </a:p>
          <a:p>
            <a:pPr marL="0" marR="0" lvl="0" indent="0" algn="l" rtl="0">
              <a:spcBef>
                <a:spcPts val="0"/>
              </a:spcBef>
              <a:spcAft>
                <a:spcPts val="0"/>
              </a:spcAft>
              <a:buClr>
                <a:schemeClr val="dk1"/>
              </a:buClr>
              <a:buSzPct val="25000"/>
              <a:buFont typeface="Arial"/>
              <a:buNone/>
            </a:pPr>
            <a:r>
              <a:rPr lang="fr-FR" sz="1100" b="0" i="0" u="none" strike="noStrike" cap="none" dirty="0" err="1" smtClean="0">
                <a:solidFill>
                  <a:srgbClr val="000000"/>
                </a:solidFill>
                <a:latin typeface="Arial"/>
                <a:ea typeface="Arial"/>
                <a:cs typeface="Arial"/>
                <a:sym typeface="Arial"/>
              </a:rPr>
              <a:t>Still</a:t>
            </a:r>
            <a:r>
              <a:rPr lang="fr-FR" sz="1100" b="0" i="0" u="none" strike="noStrike" cap="none" dirty="0" smtClean="0">
                <a:solidFill>
                  <a:srgbClr val="000000"/>
                </a:solidFill>
                <a:latin typeface="Arial"/>
                <a:ea typeface="Arial"/>
                <a:cs typeface="Arial"/>
                <a:sym typeface="Arial"/>
              </a:rPr>
              <a:t> </a:t>
            </a:r>
            <a:r>
              <a:rPr lang="fr-FR" sz="1100" b="0" i="0" u="none" strike="noStrike" cap="none" dirty="0" err="1" smtClean="0">
                <a:solidFill>
                  <a:srgbClr val="000000"/>
                </a:solidFill>
                <a:latin typeface="Arial"/>
                <a:ea typeface="Arial"/>
                <a:cs typeface="Arial"/>
                <a:sym typeface="Arial"/>
              </a:rPr>
              <a:t>measurements</a:t>
            </a:r>
            <a:r>
              <a:rPr lang="fr-FR" sz="1100" b="0" i="0" u="none" strike="noStrike" cap="none" dirty="0" smtClean="0">
                <a:solidFill>
                  <a:srgbClr val="000000"/>
                </a:solidFill>
                <a:latin typeface="Arial"/>
                <a:ea typeface="Arial"/>
                <a:cs typeface="Arial"/>
                <a:sym typeface="Arial"/>
              </a:rPr>
              <a:t> </a:t>
            </a:r>
            <a:r>
              <a:rPr lang="fr-FR" sz="1100" b="0" i="0" u="none" strike="noStrike" cap="none" dirty="0" err="1" smtClean="0">
                <a:solidFill>
                  <a:srgbClr val="000000"/>
                </a:solidFill>
                <a:latin typeface="Arial"/>
                <a:ea typeface="Arial"/>
                <a:cs typeface="Arial"/>
                <a:sym typeface="Arial"/>
              </a:rPr>
              <a:t>like</a:t>
            </a:r>
            <a:r>
              <a:rPr lang="fr-FR" sz="1100" b="0" i="0" u="none" strike="noStrike" cap="none" dirty="0" smtClean="0">
                <a:solidFill>
                  <a:srgbClr val="000000"/>
                </a:solidFill>
                <a:latin typeface="Arial"/>
                <a:ea typeface="Arial"/>
                <a:cs typeface="Arial"/>
                <a:sym typeface="Arial"/>
              </a:rPr>
              <a:t> MERL are </a:t>
            </a:r>
            <a:r>
              <a:rPr lang="fr-FR" sz="1100" b="0" i="0" u="none" strike="noStrike" cap="none" dirty="0" err="1" smtClean="0">
                <a:solidFill>
                  <a:srgbClr val="000000"/>
                </a:solidFill>
                <a:latin typeface="Arial"/>
                <a:ea typeface="Arial"/>
                <a:cs typeface="Arial"/>
                <a:sym typeface="Arial"/>
              </a:rPr>
              <a:t>useful</a:t>
            </a:r>
            <a:r>
              <a:rPr lang="fr-FR" sz="1100" b="0" i="0" u="none" strike="noStrike" cap="none" dirty="0" smtClean="0">
                <a:solidFill>
                  <a:srgbClr val="000000"/>
                </a:solidFill>
                <a:latin typeface="Arial"/>
                <a:ea typeface="Arial"/>
                <a:cs typeface="Arial"/>
                <a:sym typeface="Arial"/>
              </a:rPr>
              <a:t> to</a:t>
            </a:r>
            <a:r>
              <a:rPr lang="fr-FR" sz="1100" b="0" i="0" u="none" strike="noStrike" cap="none" baseline="0" dirty="0" smtClean="0">
                <a:solidFill>
                  <a:srgbClr val="000000"/>
                </a:solidFill>
                <a:latin typeface="Arial"/>
                <a:ea typeface="Arial"/>
                <a:cs typeface="Arial"/>
                <a:sym typeface="Arial"/>
              </a:rPr>
              <a:t> compare </a:t>
            </a:r>
            <a:r>
              <a:rPr lang="fr-FR" sz="1100" b="0" i="0" u="none" strike="noStrike" cap="none" baseline="0" dirty="0" err="1" smtClean="0">
                <a:solidFill>
                  <a:srgbClr val="000000"/>
                </a:solidFill>
                <a:latin typeface="Arial"/>
                <a:ea typeface="Arial"/>
                <a:cs typeface="Arial"/>
                <a:sym typeface="Arial"/>
              </a:rPr>
              <a:t>highlight</a:t>
            </a:r>
            <a:r>
              <a:rPr lang="fr-FR" sz="1100" b="0" i="0" u="none" strike="noStrike" cap="none" baseline="0" dirty="0" smtClean="0">
                <a:solidFill>
                  <a:srgbClr val="000000"/>
                </a:solidFill>
                <a:latin typeface="Arial"/>
                <a:ea typeface="Arial"/>
                <a:cs typeface="Arial"/>
                <a:sym typeface="Arial"/>
              </a:rPr>
              <a:t> </a:t>
            </a:r>
            <a:r>
              <a:rPr lang="fr-FR" sz="1100" b="0" i="0" u="none" strike="noStrike" cap="none" baseline="0" dirty="0" err="1" smtClean="0">
                <a:solidFill>
                  <a:srgbClr val="000000"/>
                </a:solidFill>
                <a:latin typeface="Arial"/>
                <a:ea typeface="Arial"/>
                <a:cs typeface="Arial"/>
                <a:sym typeface="Arial"/>
              </a:rPr>
              <a:t>shape</a:t>
            </a:r>
            <a:endParaRPr sz="1100" b="0" i="0" u="none" strike="noStrike" cap="none" dirty="0">
              <a:solidFill>
                <a:srgbClr val="000000"/>
              </a:solidFill>
              <a:latin typeface="Arial"/>
              <a:ea typeface="Arial"/>
              <a:cs typeface="Arial"/>
              <a:sym typeface="Arial"/>
            </a:endParaRPr>
          </a:p>
        </p:txBody>
      </p:sp>
      <p:sp>
        <p:nvSpPr>
          <p:cNvPr id="903" name="Shape 9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7971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Shape 9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Having </a:t>
            </a:r>
            <a:r>
              <a:rPr lang="en-US" sz="1100" b="0" i="0" u="none" strike="noStrike" cap="none" dirty="0" err="1" smtClean="0">
                <a:solidFill>
                  <a:schemeClr val="dk1"/>
                </a:solidFill>
                <a:latin typeface="Arial"/>
                <a:ea typeface="Arial"/>
                <a:cs typeface="Arial"/>
                <a:sym typeface="Arial"/>
              </a:rPr>
              <a:t>Microsurface</a:t>
            </a:r>
            <a:r>
              <a:rPr lang="en-US" sz="1100" b="0" i="0" u="none" strike="noStrike" cap="none" dirty="0" smtClean="0">
                <a:solidFill>
                  <a:schemeClr val="dk1"/>
                </a:solidFill>
                <a:latin typeface="Arial"/>
                <a:ea typeface="Arial"/>
                <a:cs typeface="Arial"/>
                <a:sym typeface="Arial"/>
              </a:rPr>
              <a:t> measurement could help for several material</a:t>
            </a:r>
            <a:r>
              <a:rPr lang="en-US" sz="1100" b="0" i="0" u="none" strike="noStrike" cap="none" baseline="0" dirty="0" smtClean="0">
                <a:solidFill>
                  <a:schemeClr val="dk1"/>
                </a:solidFill>
                <a:latin typeface="Arial"/>
                <a:ea typeface="Arial"/>
                <a:cs typeface="Arial"/>
                <a:sym typeface="Arial"/>
              </a:rPr>
              <a:t> validation</a:t>
            </a:r>
            <a:endParaRPr lang="en-US" sz="1100" b="0" i="0" u="none" strike="noStrike" cap="none" dirty="0">
              <a:solidFill>
                <a:schemeClr val="dk1"/>
              </a:solidFill>
              <a:latin typeface="Arial"/>
              <a:ea typeface="Arial"/>
              <a:cs typeface="Arial"/>
              <a:sym typeface="Arial"/>
            </a:endParaRPr>
          </a:p>
        </p:txBody>
      </p:sp>
      <p:sp>
        <p:nvSpPr>
          <p:cNvPr id="911" name="Shape 9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554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Shape 9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[Bagher12] M. </a:t>
            </a:r>
            <a:r>
              <a:rPr lang="en-US" sz="1100" b="0" i="0" u="none" strike="noStrike" cap="none" dirty="0" err="1">
                <a:solidFill>
                  <a:schemeClr val="dk1"/>
                </a:solidFill>
                <a:latin typeface="Arial"/>
                <a:ea typeface="Arial"/>
                <a:cs typeface="Arial"/>
                <a:sym typeface="Arial"/>
              </a:rPr>
              <a:t>Bagher</a:t>
            </a:r>
            <a:r>
              <a:rPr lang="en-US" sz="1100" b="0" i="0" u="none" strike="noStrike" cap="none" dirty="0">
                <a:solidFill>
                  <a:schemeClr val="dk1"/>
                </a:solidFill>
                <a:latin typeface="Arial"/>
                <a:ea typeface="Arial"/>
                <a:cs typeface="Arial"/>
                <a:sym typeface="Arial"/>
              </a:rPr>
              <a:t>, “Accurate fitting of measured </a:t>
            </a:r>
            <a:r>
              <a:rPr lang="en-US" sz="1100" b="0" i="0" u="none" strike="noStrike" cap="none" dirty="0" err="1">
                <a:solidFill>
                  <a:schemeClr val="dk1"/>
                </a:solidFill>
                <a:latin typeface="Arial"/>
                <a:ea typeface="Arial"/>
                <a:cs typeface="Arial"/>
                <a:sym typeface="Arial"/>
              </a:rPr>
              <a:t>reflectances</a:t>
            </a:r>
            <a:r>
              <a:rPr lang="en-US" sz="1100" b="0" i="0" u="none" strike="noStrike" cap="none" dirty="0">
                <a:solidFill>
                  <a:schemeClr val="dk1"/>
                </a:solidFill>
                <a:latin typeface="Arial"/>
                <a:ea typeface="Arial"/>
                <a:cs typeface="Arial"/>
                <a:sym typeface="Arial"/>
              </a:rPr>
              <a:t> using a Shifted Gamma micro-facet distribution”, 2012</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Something important to note is that the fitting process is pure mathematics. It can be see as compressing the data.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When </a:t>
            </a:r>
            <a:r>
              <a:rPr lang="en-US" sz="1100" b="0" i="0" u="none" strike="noStrike" cap="none" dirty="0">
                <a:solidFill>
                  <a:schemeClr val="dk1"/>
                </a:solidFill>
                <a:latin typeface="Arial"/>
                <a:ea typeface="Arial"/>
                <a:cs typeface="Arial"/>
                <a:sym typeface="Arial"/>
              </a:rPr>
              <a:t>fitting a </a:t>
            </a:r>
            <a:r>
              <a:rPr lang="en-US" sz="1100" b="0" i="0" u="none" strike="noStrike" cap="none" dirty="0" err="1">
                <a:solidFill>
                  <a:schemeClr val="dk1"/>
                </a:solidFill>
                <a:latin typeface="Arial"/>
                <a:ea typeface="Arial"/>
                <a:cs typeface="Arial"/>
                <a:sym typeface="Arial"/>
              </a:rPr>
              <a:t>brdf</a:t>
            </a:r>
            <a:r>
              <a:rPr lang="en-US" sz="1100" b="0" i="0" u="none" strike="noStrike" cap="none" dirty="0">
                <a:solidFill>
                  <a:schemeClr val="dk1"/>
                </a:solidFill>
                <a:latin typeface="Arial"/>
                <a:ea typeface="Arial"/>
                <a:cs typeface="Arial"/>
                <a:sym typeface="Arial"/>
              </a:rPr>
              <a:t>, you can get a good fit but with very unintuitive parameters</a:t>
            </a:r>
            <a:r>
              <a:rPr lang="en-US" sz="1100" b="0" i="0" u="none" strike="noStrike" cap="none"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Also the BRDF can be created with non physical</a:t>
            </a:r>
            <a:r>
              <a:rPr lang="en-US" sz="1100" b="0" i="0" u="none" strike="noStrike" cap="none" baseline="0" dirty="0" smtClean="0">
                <a:solidFill>
                  <a:schemeClr val="dk1"/>
                </a:solidFill>
                <a:latin typeface="Arial"/>
                <a:ea typeface="Arial"/>
                <a:cs typeface="Arial"/>
                <a:sym typeface="Arial"/>
              </a:rPr>
              <a:t> assumption.</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For example the (SGD) Shifted Gamma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distribution have added a negative Fresnel term to match MERL database.</a:t>
            </a:r>
          </a:p>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3"/>
              </a:rPr>
              <a:t>https://</a:t>
            </a:r>
            <a:r>
              <a:rPr lang="en-US" sz="1100" b="0" i="0" u="sng" strike="noStrike" cap="none" dirty="0" smtClean="0">
                <a:solidFill>
                  <a:schemeClr val="hlink"/>
                </a:solidFill>
                <a:latin typeface="Arial"/>
                <a:ea typeface="Arial"/>
                <a:cs typeface="Arial"/>
                <a:sym typeface="Arial"/>
                <a:hlinkClick r:id="rId3"/>
              </a:rPr>
              <a:t>hal.inria.fr/hal-00702304/file/paper.pdf</a:t>
            </a:r>
            <a:endParaRPr lang="en-US" sz="1100" b="0" i="0" u="sng" strike="noStrike" cap="none" dirty="0">
              <a:solidFill>
                <a:schemeClr val="hlink"/>
              </a:solidFill>
              <a:latin typeface="Arial"/>
              <a:ea typeface="Arial"/>
              <a:cs typeface="Arial"/>
              <a:sym typeface="Arial"/>
              <a:hlinkClick r:id="rId3"/>
            </a:endParaRPr>
          </a:p>
        </p:txBody>
      </p:sp>
      <p:sp>
        <p:nvSpPr>
          <p:cNvPr id="919" name="Shape 9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6129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Shape 92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950" b="0" i="0" u="none" strike="noStrike" cap="none" dirty="0">
              <a:solidFill>
                <a:srgbClr val="222222"/>
              </a:solidFill>
              <a:highlight>
                <a:srgbClr val="FFFFFF"/>
              </a:highlight>
              <a:latin typeface="Arial"/>
              <a:ea typeface="Arial"/>
              <a:cs typeface="Arial"/>
              <a:sym typeface="Arial"/>
            </a:endParaRPr>
          </a:p>
        </p:txBody>
      </p:sp>
      <p:sp>
        <p:nvSpPr>
          <p:cNvPr id="925" name="Shape 9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14780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3" name="Shape 93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950" b="0" i="0" u="none" strike="noStrike" cap="none" dirty="0">
              <a:solidFill>
                <a:srgbClr val="222222"/>
              </a:solidFill>
              <a:highlight>
                <a:srgbClr val="FFFFFF"/>
              </a:highlight>
              <a:latin typeface="Arial"/>
              <a:ea typeface="Arial"/>
              <a:cs typeface="Arial"/>
              <a:sym typeface="Arial"/>
            </a:endParaRPr>
          </a:p>
        </p:txBody>
      </p:sp>
    </p:spTree>
    <p:extLst>
      <p:ext uri="{BB962C8B-B14F-4D97-AF65-F5344CB8AC3E}">
        <p14:creationId xmlns:p14="http://schemas.microsoft.com/office/powerpoint/2010/main" val="250226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Shape 9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39" name="Shape 9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Cook-Torrance BRDF</a:t>
            </a:r>
          </a:p>
        </p:txBody>
      </p:sp>
    </p:spTree>
    <p:extLst>
      <p:ext uri="{BB962C8B-B14F-4D97-AF65-F5344CB8AC3E}">
        <p14:creationId xmlns:p14="http://schemas.microsoft.com/office/powerpoint/2010/main" val="3857208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Shape 9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6" name="Shape 9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415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36" name="Shape 8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5091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Shape 9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53" name="Shape 95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[Heitz14] E. Heitz, Understanding the Masking-Shadowing Function in Microfacet-Based BRDFs, JCGT</a:t>
            </a:r>
          </a:p>
        </p:txBody>
      </p:sp>
    </p:spTree>
    <p:extLst>
      <p:ext uri="{BB962C8B-B14F-4D97-AF65-F5344CB8AC3E}">
        <p14:creationId xmlns:p14="http://schemas.microsoft.com/office/powerpoint/2010/main" val="888494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60" name="Shape 9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We </a:t>
            </a:r>
            <a:r>
              <a:rPr lang="en-US" sz="1100" b="0" i="0" u="none" strike="noStrike" cap="none" dirty="0">
                <a:solidFill>
                  <a:schemeClr val="dk1"/>
                </a:solidFill>
                <a:latin typeface="Arial"/>
                <a:ea typeface="Arial"/>
                <a:cs typeface="Arial"/>
                <a:sym typeface="Arial"/>
              </a:rPr>
              <a:t>now construct the BRDF upon the distribution of visible </a:t>
            </a:r>
            <a:r>
              <a:rPr lang="en-US" sz="1100" b="0" i="0" u="none" strike="noStrike" cap="none" dirty="0" err="1">
                <a:solidFill>
                  <a:schemeClr val="dk1"/>
                </a:solidFill>
                <a:latin typeface="Arial"/>
                <a:ea typeface="Arial"/>
                <a:cs typeface="Arial"/>
                <a:sym typeface="Arial"/>
              </a:rPr>
              <a:t>normals</a:t>
            </a:r>
            <a:r>
              <a:rPr lang="en-US" sz="1100" b="0" i="0" u="none" strike="noStrike" cap="none" dirty="0">
                <a:solidFill>
                  <a:schemeClr val="dk1"/>
                </a:solidFill>
                <a:latin typeface="Arial"/>
                <a:ea typeface="Arial"/>
                <a:cs typeface="Arial"/>
                <a:sym typeface="Arial"/>
              </a:rPr>
              <a:t>. </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 radiance L(</a:t>
            </a:r>
            <a:r>
              <a:rPr lang="en-US" sz="1100" b="0" i="0" u="none" strike="noStrike" cap="none" dirty="0" err="1">
                <a:solidFill>
                  <a:schemeClr val="dk1"/>
                </a:solidFill>
                <a:latin typeface="Arial"/>
                <a:ea typeface="Arial"/>
                <a:cs typeface="Arial"/>
                <a:sym typeface="Arial"/>
              </a:rPr>
              <a:t>ωo,ωm</a:t>
            </a:r>
            <a:r>
              <a:rPr lang="en-US" sz="1100" b="0" i="0" u="none" strike="noStrike" cap="none" dirty="0">
                <a:solidFill>
                  <a:schemeClr val="dk1"/>
                </a:solidFill>
                <a:latin typeface="Arial"/>
                <a:ea typeface="Arial"/>
                <a:cs typeface="Arial"/>
                <a:sym typeface="Arial"/>
              </a:rPr>
              <a:t>) of each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can be expressed in terms of the facet BRDF </a:t>
            </a:r>
            <a:r>
              <a:rPr lang="en-US" sz="1100" b="0" i="0" u="none" strike="noStrike" cap="none" dirty="0" err="1">
                <a:solidFill>
                  <a:schemeClr val="dk1"/>
                </a:solidFill>
                <a:latin typeface="Arial"/>
                <a:ea typeface="Arial"/>
                <a:cs typeface="Arial"/>
                <a:sym typeface="Arial"/>
              </a:rPr>
              <a:t>ρM</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ωo,ωi</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ωm</a:t>
            </a:r>
            <a:r>
              <a:rPr lang="en-US" sz="1100" b="0" i="0" u="none" strike="noStrike" cap="none" dirty="0">
                <a:solidFill>
                  <a:schemeClr val="dk1"/>
                </a:solidFill>
                <a:latin typeface="Arial"/>
                <a:ea typeface="Arial"/>
                <a:cs typeface="Arial"/>
                <a:sym typeface="Arial"/>
              </a:rPr>
              <a:t>) associated with each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and integrated with the incident radiance L(</a:t>
            </a:r>
            <a:r>
              <a:rPr lang="en-US" sz="1100" b="0" i="0" u="none" strike="noStrike" cap="none" dirty="0" err="1">
                <a:solidFill>
                  <a:schemeClr val="dk1"/>
                </a:solidFill>
                <a:latin typeface="Arial"/>
                <a:ea typeface="Arial"/>
                <a:cs typeface="Arial"/>
                <a:sym typeface="Arial"/>
              </a:rPr>
              <a:t>ωi</a:t>
            </a:r>
            <a:r>
              <a:rPr lang="en-US" sz="1100" b="0" i="0" u="none" strike="noStrike" cap="none" dirty="0">
                <a:solidFill>
                  <a:schemeClr val="dk1"/>
                </a:solidFill>
                <a:latin typeface="Arial"/>
                <a:ea typeface="Arial"/>
                <a:cs typeface="Arial"/>
                <a:sym typeface="Arial"/>
              </a:rPr>
              <a:t>) over the domain of the incident directions Ω</a:t>
            </a:r>
            <a:r>
              <a:rPr lang="en-US" sz="1100" b="0" i="0" u="none" strike="noStrike" cap="none" dirty="0" err="1">
                <a:solidFill>
                  <a:schemeClr val="dk1"/>
                </a:solidFill>
                <a:latin typeface="Arial"/>
                <a:ea typeface="Arial"/>
                <a:cs typeface="Arial"/>
                <a:sym typeface="Arial"/>
              </a:rPr>
              <a:t>i</a:t>
            </a:r>
            <a:r>
              <a:rPr lang="en-US" sz="1100" b="0" i="0" u="none" strike="noStrike" cap="none" dirty="0">
                <a:solidFill>
                  <a:schemeClr val="dk1"/>
                </a:solidFill>
                <a:latin typeface="Arial"/>
                <a:ea typeface="Arial"/>
                <a:cs typeface="Arial"/>
                <a:sym typeface="Arial"/>
              </a:rPr>
              <a:t> (we reserve Ω for the space of the </a:t>
            </a:r>
            <a:r>
              <a:rPr lang="en-US" sz="1100" b="0" i="0" u="none" strike="noStrike" cap="none" dirty="0" err="1">
                <a:solidFill>
                  <a:schemeClr val="dk1"/>
                </a:solidFill>
                <a:latin typeface="Arial"/>
                <a:ea typeface="Arial"/>
                <a:cs typeface="Arial"/>
                <a:sym typeface="Arial"/>
              </a:rPr>
              <a:t>normals</a:t>
            </a:r>
            <a:r>
              <a:rPr lang="en-US" sz="1100" b="0" i="0" u="none" strike="noStrike" cap="none" dirty="0">
                <a:solidFill>
                  <a:schemeClr val="dk1"/>
                </a:solidFill>
                <a:latin typeface="Arial"/>
                <a:ea typeface="Arial"/>
                <a:cs typeface="Arial"/>
                <a:sym typeface="Arial"/>
              </a:rPr>
              <a:t>):</a:t>
            </a:r>
          </a:p>
        </p:txBody>
      </p:sp>
    </p:spTree>
    <p:extLst>
      <p:ext uri="{BB962C8B-B14F-4D97-AF65-F5344CB8AC3E}">
        <p14:creationId xmlns:p14="http://schemas.microsoft.com/office/powerpoint/2010/main" val="79449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Shape 9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1" name="Shape 9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With a pure specular we get back familiar Cook-Torrance BRDF</a:t>
            </a:r>
          </a:p>
        </p:txBody>
      </p:sp>
    </p:spTree>
    <p:extLst>
      <p:ext uri="{BB962C8B-B14F-4D97-AF65-F5344CB8AC3E}">
        <p14:creationId xmlns:p14="http://schemas.microsoft.com/office/powerpoint/2010/main" val="29419806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82" name="Shape 98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With pure Lambertian, we still have complex integral… This is a physically based diffuse term.</a:t>
            </a:r>
          </a:p>
        </p:txBody>
      </p:sp>
    </p:spTree>
    <p:extLst>
      <p:ext uri="{BB962C8B-B14F-4D97-AF65-F5344CB8AC3E}">
        <p14:creationId xmlns:p14="http://schemas.microsoft.com/office/powerpoint/2010/main" val="1163126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p:txBody>
      </p:sp>
      <p:sp>
        <p:nvSpPr>
          <p:cNvPr id="992" name="Shape 9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72714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GGX have</a:t>
            </a:r>
            <a:r>
              <a:rPr lang="en-US" sz="1100" b="0" i="0" u="none" strike="noStrike" cap="none" baseline="0" dirty="0" smtClean="0">
                <a:solidFill>
                  <a:schemeClr val="dk1"/>
                </a:solidFill>
                <a:latin typeface="Arial"/>
                <a:ea typeface="Arial"/>
                <a:cs typeface="Arial"/>
                <a:sym typeface="Arial"/>
              </a:rPr>
              <a:t> been proven to be a better match, but it doesn’t match all measurement</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MERL06] </a:t>
            </a:r>
            <a:r>
              <a:rPr lang="en-US" sz="1100" b="0" i="0" u="sng" strike="noStrike" cap="none" dirty="0">
                <a:solidFill>
                  <a:schemeClr val="hlink"/>
                </a:solidFill>
                <a:latin typeface="Arial"/>
                <a:ea typeface="Arial"/>
                <a:cs typeface="Arial"/>
                <a:sym typeface="Arial"/>
                <a:hlinkClick r:id="rId3"/>
              </a:rPr>
              <a:t>https://www.merl.com/brdf</a:t>
            </a:r>
            <a:r>
              <a:rPr lang="en-US" sz="1100" b="0" i="0" u="sng" strike="noStrike" cap="none" dirty="0" smtClean="0">
                <a:solidFill>
                  <a:schemeClr val="hlink"/>
                </a:solidFill>
                <a:latin typeface="Arial"/>
                <a:ea typeface="Arial"/>
                <a:cs typeface="Arial"/>
                <a:sym typeface="Arial"/>
                <a:hlinkClick r:id="rId3"/>
              </a:rPr>
              <a:t>/</a:t>
            </a:r>
          </a:p>
        </p:txBody>
      </p:sp>
      <p:sp>
        <p:nvSpPr>
          <p:cNvPr id="1003" name="Shape 10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74895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11" name="Shape 10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A more accurate form of the masking-shadowing function models the correlation between masking and shadowing due to the height of the microsurface. Intuitively, the more a microfacet is elevated within the microsurface, the more the probabilities of being visible for the outgoing direction (unmasked) and for the incident direction (unshadowed) increase at the same time. Thus, masking and shadowing are correlated through the elevation of the microfacets.</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Note: Accuracy of height-correlated  has been validated by brute force simulation on gaussian surface in </a:t>
            </a: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[Heitz14] E. Heitz, Understanding the Masking-Shadowing Function in Microfacet-Based BRDFs, JCGT</a:t>
            </a:r>
          </a:p>
        </p:txBody>
      </p:sp>
    </p:spTree>
    <p:extLst>
      <p:ext uri="{BB962C8B-B14F-4D97-AF65-F5344CB8AC3E}">
        <p14:creationId xmlns:p14="http://schemas.microsoft.com/office/powerpoint/2010/main" val="714242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21" name="Shape 10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514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[Heitz14] E. </a:t>
            </a:r>
            <a:r>
              <a:rPr lang="en-US" sz="1100" b="0" i="0" u="none" strike="noStrike" cap="none" dirty="0" err="1">
                <a:solidFill>
                  <a:schemeClr val="dk1"/>
                </a:solidFill>
                <a:latin typeface="Arial"/>
                <a:ea typeface="Arial"/>
                <a:cs typeface="Arial"/>
                <a:sym typeface="Arial"/>
              </a:rPr>
              <a:t>Heitz</a:t>
            </a:r>
            <a:r>
              <a:rPr lang="en-US" sz="1100" b="0" i="0" u="none" strike="noStrike" cap="none" dirty="0">
                <a:solidFill>
                  <a:schemeClr val="dk1"/>
                </a:solidFill>
                <a:latin typeface="Arial"/>
                <a:ea typeface="Arial"/>
                <a:cs typeface="Arial"/>
                <a:sym typeface="Arial"/>
              </a:rPr>
              <a:t>, Understanding the Masking-Shadowing Function in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-Based BRDFs, JCGT</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Masking and shadowing are also strongly correlated when the outgoing and incident directions are close to one another. Typically, when </a:t>
            </a:r>
            <a:r>
              <a:rPr lang="en-US" sz="1100" b="0" i="0" u="none" strike="noStrike" cap="none" dirty="0" err="1">
                <a:solidFill>
                  <a:schemeClr val="dk1"/>
                </a:solidFill>
                <a:latin typeface="Arial"/>
                <a:ea typeface="Arial"/>
                <a:cs typeface="Arial"/>
                <a:sym typeface="Arial"/>
              </a:rPr>
              <a:t>ωo</a:t>
            </a:r>
            <a:r>
              <a:rPr lang="en-US" sz="1100" b="0" i="0" u="none" strike="noStrike" cap="none" dirty="0">
                <a:solidFill>
                  <a:schemeClr val="dk1"/>
                </a:solidFill>
                <a:latin typeface="Arial"/>
                <a:ea typeface="Arial"/>
                <a:cs typeface="Arial"/>
                <a:sym typeface="Arial"/>
              </a:rPr>
              <a:t> = </a:t>
            </a:r>
            <a:r>
              <a:rPr lang="en-US" sz="1100" b="0" i="0" u="none" strike="noStrike" cap="none" dirty="0" err="1">
                <a:solidFill>
                  <a:schemeClr val="dk1"/>
                </a:solidFill>
                <a:latin typeface="Arial"/>
                <a:ea typeface="Arial"/>
                <a:cs typeface="Arial"/>
                <a:sym typeface="Arial"/>
              </a:rPr>
              <a:t>ωi</a:t>
            </a:r>
            <a:r>
              <a:rPr lang="en-US" sz="1100" b="0" i="0" u="none" strike="noStrike" cap="none" dirty="0">
                <a:solidFill>
                  <a:schemeClr val="dk1"/>
                </a:solidFill>
                <a:latin typeface="Arial"/>
                <a:ea typeface="Arial"/>
                <a:cs typeface="Arial"/>
                <a:sym typeface="Arial"/>
              </a:rPr>
              <a:t> , masking and shadowing are perfectly correlated because </a:t>
            </a:r>
            <a:r>
              <a:rPr lang="en-US" sz="1100" b="0" i="0" u="none" strike="noStrike" cap="none" dirty="0" err="1">
                <a:solidFill>
                  <a:schemeClr val="dk1"/>
                </a:solidFill>
                <a:latin typeface="Arial"/>
                <a:ea typeface="Arial"/>
                <a:cs typeface="Arial"/>
                <a:sym typeface="Arial"/>
              </a:rPr>
              <a:t>microfacets</a:t>
            </a:r>
            <a:r>
              <a:rPr lang="en-US" sz="1100" b="0" i="0" u="none" strike="noStrike" cap="none" dirty="0">
                <a:solidFill>
                  <a:schemeClr val="dk1"/>
                </a:solidFill>
                <a:latin typeface="Arial"/>
                <a:ea typeface="Arial"/>
                <a:cs typeface="Arial"/>
                <a:sym typeface="Arial"/>
              </a:rPr>
              <a:t> visible from direction </a:t>
            </a:r>
            <a:r>
              <a:rPr lang="en-US" sz="1100" b="0" i="0" u="none" strike="noStrike" cap="none" dirty="0" err="1">
                <a:solidFill>
                  <a:schemeClr val="dk1"/>
                </a:solidFill>
                <a:latin typeface="Arial"/>
                <a:ea typeface="Arial"/>
                <a:cs typeface="Arial"/>
                <a:sym typeface="Arial"/>
              </a:rPr>
              <a:t>ωo</a:t>
            </a:r>
            <a:r>
              <a:rPr lang="en-US" sz="1100" b="0" i="0" u="none" strike="noStrike" cap="none" dirty="0">
                <a:solidFill>
                  <a:schemeClr val="dk1"/>
                </a:solidFill>
                <a:latin typeface="Arial"/>
                <a:ea typeface="Arial"/>
                <a:cs typeface="Arial"/>
                <a:sym typeface="Arial"/>
              </a:rPr>
              <a:t> are also visible from direction </a:t>
            </a:r>
            <a:r>
              <a:rPr lang="en-US" sz="1100" b="0" i="0" u="none" strike="noStrike" cap="none" dirty="0" err="1">
                <a:solidFill>
                  <a:schemeClr val="dk1"/>
                </a:solidFill>
                <a:latin typeface="Arial"/>
                <a:ea typeface="Arial"/>
                <a:cs typeface="Arial"/>
                <a:sym typeface="Arial"/>
              </a:rPr>
              <a:t>ωi</a:t>
            </a:r>
            <a:r>
              <a:rPr lang="en-US" sz="1100" b="0" i="0" u="none" strike="noStrike" cap="none" dirty="0">
                <a:solidFill>
                  <a:schemeClr val="dk1"/>
                </a:solidFill>
                <a:latin typeface="Arial"/>
                <a:ea typeface="Arial"/>
                <a:cs typeface="Arial"/>
                <a:sym typeface="Arial"/>
              </a:rPr>
              <a:t> . In this case, the shadowing should be removed from the BRDF because shadowed </a:t>
            </a:r>
            <a:r>
              <a:rPr lang="en-US" sz="1100" b="0" i="0" u="none" strike="noStrike" cap="none" dirty="0" err="1">
                <a:solidFill>
                  <a:schemeClr val="dk1"/>
                </a:solidFill>
                <a:latin typeface="Arial"/>
                <a:ea typeface="Arial"/>
                <a:cs typeface="Arial"/>
                <a:sym typeface="Arial"/>
              </a:rPr>
              <a:t>microfacets</a:t>
            </a:r>
            <a:r>
              <a:rPr lang="en-US" sz="1100" b="0" i="0" u="none" strike="noStrike" cap="none" dirty="0">
                <a:solidFill>
                  <a:schemeClr val="dk1"/>
                </a:solidFill>
                <a:latin typeface="Arial"/>
                <a:ea typeface="Arial"/>
                <a:cs typeface="Arial"/>
                <a:sym typeface="Arial"/>
              </a:rPr>
              <a:t> are not visible from direction </a:t>
            </a:r>
            <a:r>
              <a:rPr lang="en-US" sz="1100" b="0" i="0" u="none" strike="noStrike" cap="none" dirty="0" err="1">
                <a:solidFill>
                  <a:schemeClr val="dk1"/>
                </a:solidFill>
                <a:latin typeface="Arial"/>
                <a:ea typeface="Arial"/>
                <a:cs typeface="Arial"/>
                <a:sym typeface="Arial"/>
              </a:rPr>
              <a:t>ωi</a:t>
            </a:r>
            <a:r>
              <a:rPr lang="en-US" sz="1100" b="0" i="0" u="none" strike="noStrike" cap="none" dirty="0">
                <a:solidFill>
                  <a:schemeClr val="dk1"/>
                </a:solidFill>
                <a:latin typeface="Arial"/>
                <a:ea typeface="Arial"/>
                <a:cs typeface="Arial"/>
                <a:sym typeface="Arial"/>
              </a:rPr>
              <a:t> , and thus they are also not visible from </a:t>
            </a:r>
            <a:r>
              <a:rPr lang="en-US" sz="1100" b="0" i="0" u="none" strike="noStrike" cap="none" dirty="0" err="1">
                <a:solidFill>
                  <a:schemeClr val="dk1"/>
                </a:solidFill>
                <a:latin typeface="Arial"/>
                <a:ea typeface="Arial"/>
                <a:cs typeface="Arial"/>
                <a:sym typeface="Arial"/>
              </a:rPr>
              <a:t>ωo</a:t>
            </a:r>
            <a:r>
              <a:rPr lang="en-US" sz="1100" b="0" i="0" u="none" strike="noStrike" cap="none" dirty="0">
                <a:solidFill>
                  <a:schemeClr val="dk1"/>
                </a:solidFill>
                <a:latin typeface="Arial"/>
                <a:ea typeface="Arial"/>
                <a:cs typeface="Arial"/>
                <a:sym typeface="Arial"/>
              </a:rPr>
              <a:t>. This is known as the “hotspot effect”: when the view and light directions are parallel, shadows disappear.  Since the BRDF models the radiance measured along the outgoing direction, if shadowing exists on the surface but is not visible then it should not be part of the BRDF</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Here, masking and shadowing are fully correlated when the outgoing and incident directions are parallel and λ = 0</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 derivation of practical forms for λ and generalization non-Gaussian distributions are open problems</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1029" name="Shape 10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79849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7" name="Shape 10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View dependent roughness term have been introduced at GDC 2013 in the panel about MGS5 and the fox engine. But there is not really further research on the topic.</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Still the phenomena exist, at grazing angles some surfaces are mirror like and is not due to Fresnel but rather due to visible normal.</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Note from </a:t>
            </a:r>
            <a:r>
              <a:rPr lang="en-US" sz="1100" b="0" i="0" u="none" strike="noStrike" cap="none" dirty="0" err="1" smtClean="0">
                <a:solidFill>
                  <a:schemeClr val="dk1"/>
                </a:solidFill>
                <a:latin typeface="Arial"/>
                <a:ea typeface="Arial"/>
                <a:cs typeface="Arial"/>
                <a:sym typeface="Arial"/>
              </a:rPr>
              <a:t>Naty</a:t>
            </a:r>
            <a:r>
              <a:rPr lang="en-US" sz="1100" b="0" i="0" u="none" strike="noStrike" cap="none" dirty="0" smtClean="0">
                <a:solidFill>
                  <a:schemeClr val="dk1"/>
                </a:solidFill>
                <a:latin typeface="Arial"/>
                <a:ea typeface="Arial"/>
                <a:cs typeface="Arial"/>
                <a:sym typeface="Arial"/>
              </a:rPr>
              <a:t> Hoffman: It </a:t>
            </a:r>
            <a:r>
              <a:rPr lang="en-US" sz="1100" b="0" i="0" u="none" strike="noStrike" cap="none" dirty="0">
                <a:solidFill>
                  <a:schemeClr val="dk1"/>
                </a:solidFill>
                <a:latin typeface="Arial"/>
                <a:ea typeface="Arial"/>
                <a:cs typeface="Arial"/>
                <a:sym typeface="Arial"/>
              </a:rPr>
              <a:t>raise other questions "Don’t follow smith hypothesis" which is all that's needed for the distribution of visible </a:t>
            </a:r>
            <a:r>
              <a:rPr lang="en-US" sz="1100" b="0" i="0" u="none" strike="noStrike" cap="none" dirty="0" err="1">
                <a:solidFill>
                  <a:schemeClr val="dk1"/>
                </a:solidFill>
                <a:latin typeface="Arial"/>
                <a:ea typeface="Arial"/>
                <a:cs typeface="Arial"/>
                <a:sym typeface="Arial"/>
              </a:rPr>
              <a:t>normals</a:t>
            </a:r>
            <a:r>
              <a:rPr lang="en-US" sz="1100" b="0" i="0" u="none" strike="noStrike" cap="none" dirty="0">
                <a:solidFill>
                  <a:schemeClr val="dk1"/>
                </a:solidFill>
                <a:latin typeface="Arial"/>
                <a:ea typeface="Arial"/>
                <a:cs typeface="Arial"/>
                <a:sym typeface="Arial"/>
              </a:rPr>
              <a:t> to change with view direction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the Smith assumption - that visibility and orientation are uncorrelated - is in effect assuming that the distribution of visible </a:t>
            </a:r>
            <a:r>
              <a:rPr lang="en-US" sz="1100" b="0" i="0" u="none" strike="noStrike" cap="none" dirty="0" err="1">
                <a:solidFill>
                  <a:schemeClr val="dk1"/>
                </a:solidFill>
                <a:latin typeface="Arial"/>
                <a:ea typeface="Arial"/>
                <a:cs typeface="Arial"/>
                <a:sym typeface="Arial"/>
              </a:rPr>
              <a:t>normals</a:t>
            </a:r>
            <a:r>
              <a:rPr lang="en-US" sz="1100" b="0" i="0" u="none" strike="noStrike" cap="none" dirty="0">
                <a:solidFill>
                  <a:schemeClr val="dk1"/>
                </a:solidFill>
                <a:latin typeface="Arial"/>
                <a:ea typeface="Arial"/>
                <a:cs typeface="Arial"/>
                <a:sym typeface="Arial"/>
              </a:rPr>
              <a:t> does not change)</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Note: Artists handle it in </a:t>
            </a:r>
            <a:r>
              <a:rPr lang="en-US" sz="1100" b="0" i="0" u="none" strike="noStrike" cap="none" dirty="0" err="1">
                <a:solidFill>
                  <a:schemeClr val="dk1"/>
                </a:solidFill>
                <a:latin typeface="Arial"/>
                <a:ea typeface="Arial"/>
                <a:cs typeface="Arial"/>
                <a:sym typeface="Arial"/>
              </a:rPr>
              <a:t>shader</a:t>
            </a:r>
            <a:r>
              <a:rPr lang="en-US" sz="1100" b="0" i="0" u="none" strike="noStrike" cap="none" dirty="0">
                <a:solidFill>
                  <a:schemeClr val="dk1"/>
                </a:solidFill>
                <a:latin typeface="Arial"/>
                <a:ea typeface="Arial"/>
                <a:cs typeface="Arial"/>
                <a:sym typeface="Arial"/>
              </a:rPr>
              <a:t> graph with roughness and view vector. Not physically based, no reciprocity</a:t>
            </a:r>
          </a:p>
        </p:txBody>
      </p:sp>
    </p:spTree>
    <p:extLst>
      <p:ext uri="{BB962C8B-B14F-4D97-AF65-F5344CB8AC3E}">
        <p14:creationId xmlns:p14="http://schemas.microsoft.com/office/powerpoint/2010/main" val="21214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Pabst </a:t>
            </a:r>
            <a:r>
              <a:rPr lang="en-US" sz="1100" b="0" i="0" u="none" strike="noStrike" cap="none" dirty="0">
                <a:solidFill>
                  <a:schemeClr val="dk1"/>
                </a:solidFill>
                <a:latin typeface="Arial"/>
                <a:ea typeface="Arial"/>
                <a:cs typeface="Arial"/>
                <a:sym typeface="Arial"/>
              </a:rPr>
              <a:t>blue ribbon (PBR) beer</a:t>
            </a:r>
          </a:p>
        </p:txBody>
      </p:sp>
      <p:sp>
        <p:nvSpPr>
          <p:cNvPr id="842" name="Shape 8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01904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5" name="Shape 10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[Holzschuch17] N. </a:t>
            </a:r>
            <a:r>
              <a:rPr lang="en-US" sz="1100" b="0" i="0" u="none" strike="noStrike" cap="none" dirty="0" err="1">
                <a:solidFill>
                  <a:schemeClr val="dk1"/>
                </a:solidFill>
                <a:latin typeface="Arial"/>
                <a:ea typeface="Arial"/>
                <a:cs typeface="Arial"/>
                <a:sym typeface="Arial"/>
              </a:rPr>
              <a:t>Holzschuch</a:t>
            </a:r>
            <a:r>
              <a:rPr lang="en-US" sz="1100" b="0" i="0" u="none" strike="noStrike" cap="none" dirty="0">
                <a:solidFill>
                  <a:schemeClr val="dk1"/>
                </a:solidFill>
                <a:latin typeface="Arial"/>
                <a:ea typeface="Arial"/>
                <a:cs typeface="Arial"/>
                <a:sym typeface="Arial"/>
              </a:rPr>
              <a:t>, A Two-Scale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Reflectance Model Combining Reflection and Diffraction,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17</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 </a:t>
            </a:r>
            <a:r>
              <a:rPr lang="en-US" sz="1100" b="0" i="0" u="none" strike="noStrike" cap="none" dirty="0">
                <a:solidFill>
                  <a:schemeClr val="dk1"/>
                </a:solidFill>
                <a:latin typeface="Arial"/>
                <a:ea typeface="Arial"/>
                <a:cs typeface="Arial"/>
                <a:sym typeface="Arial"/>
              </a:rPr>
              <a:t>show that diffraction effects in the micro-geometry provide a plausible </a:t>
            </a:r>
            <a:r>
              <a:rPr lang="en-US" sz="1100" b="0" i="0" u="none" strike="noStrike" cap="none" dirty="0" smtClean="0">
                <a:solidFill>
                  <a:schemeClr val="dk1"/>
                </a:solidFill>
                <a:latin typeface="Arial"/>
                <a:ea typeface="Arial"/>
                <a:cs typeface="Arial"/>
                <a:sym typeface="Arial"/>
              </a:rPr>
              <a:t>explanation to observe discrepancy of reflectance with </a:t>
            </a:r>
            <a:r>
              <a:rPr lang="en-US" sz="1100" b="0" i="0" u="none" strike="noStrike" cap="none" dirty="0" err="1" smtClean="0">
                <a:solidFill>
                  <a:schemeClr val="dk1"/>
                </a:solidFill>
                <a:latin typeface="Arial"/>
                <a:ea typeface="Arial"/>
                <a:cs typeface="Arial"/>
                <a:sym typeface="Arial"/>
              </a:rPr>
              <a:t>microfacet</a:t>
            </a:r>
            <a:r>
              <a:rPr lang="en-US" sz="1100" b="0" i="0" u="none" strike="noStrike" cap="none" dirty="0" smtClean="0">
                <a:solidFill>
                  <a:schemeClr val="dk1"/>
                </a:solidFill>
                <a:latin typeface="Arial"/>
                <a:ea typeface="Arial"/>
                <a:cs typeface="Arial"/>
                <a:sym typeface="Arial"/>
              </a:rPr>
              <a:t> model prediction. </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It introduce a two-scale </a:t>
            </a:r>
            <a:r>
              <a:rPr lang="en-US" sz="1100" b="0" i="0" u="none" strike="noStrike" cap="none" dirty="0">
                <a:solidFill>
                  <a:schemeClr val="dk1"/>
                </a:solidFill>
                <a:latin typeface="Arial"/>
                <a:ea typeface="Arial"/>
                <a:cs typeface="Arial"/>
                <a:sym typeface="Arial"/>
              </a:rPr>
              <a:t>reflectance model, separating between geometry details much larger than wavelength and those of size comparable to wavelength.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The </a:t>
            </a:r>
            <a:r>
              <a:rPr lang="en-US" sz="1100" b="0" i="0" u="none" strike="noStrike" cap="none" dirty="0">
                <a:solidFill>
                  <a:schemeClr val="dk1"/>
                </a:solidFill>
                <a:latin typeface="Arial"/>
                <a:ea typeface="Arial"/>
                <a:cs typeface="Arial"/>
                <a:sym typeface="Arial"/>
              </a:rPr>
              <a:t>former model results in the standard Cook-Torrance model. The latter model is responsible for diffraction effects.</a:t>
            </a:r>
          </a:p>
        </p:txBody>
      </p:sp>
    </p:spTree>
    <p:extLst>
      <p:ext uri="{BB962C8B-B14F-4D97-AF65-F5344CB8AC3E}">
        <p14:creationId xmlns:p14="http://schemas.microsoft.com/office/powerpoint/2010/main" val="455140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5" name="Shape 10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1461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63" name="Shape 106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30902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76" name="Shape 10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These representations have filterin</a:t>
            </a:r>
            <a:r>
              <a:rPr lang="en-US" dirty="0" smtClean="0"/>
              <a:t>g </a:t>
            </a:r>
            <a:r>
              <a:rPr lang="en-US" sz="1100" b="0" i="0" u="none" strike="noStrike" cap="none" dirty="0" smtClean="0">
                <a:solidFill>
                  <a:schemeClr val="dk1"/>
                </a:solidFill>
                <a:latin typeface="Arial"/>
                <a:ea typeface="Arial"/>
                <a:cs typeface="Arial"/>
                <a:sym typeface="Arial"/>
              </a:rPr>
              <a:t>issues.</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For example, when using normal map to add details</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Normal are </a:t>
            </a:r>
            <a:r>
              <a:rPr lang="en-US" sz="1100" b="0" i="0" u="none" strike="noStrike" cap="none" dirty="0">
                <a:solidFill>
                  <a:schemeClr val="dk1"/>
                </a:solidFill>
                <a:latin typeface="Arial"/>
                <a:ea typeface="Arial"/>
                <a:cs typeface="Arial"/>
                <a:sym typeface="Arial"/>
              </a:rPr>
              <a:t>averaged by </a:t>
            </a:r>
            <a:r>
              <a:rPr lang="en-US" sz="1100" b="0" i="0" u="none" strike="noStrike" cap="none" dirty="0" err="1">
                <a:solidFill>
                  <a:schemeClr val="dk1"/>
                </a:solidFill>
                <a:latin typeface="Arial"/>
                <a:ea typeface="Arial"/>
                <a:cs typeface="Arial"/>
                <a:sym typeface="Arial"/>
              </a:rPr>
              <a:t>mipmap</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a very </a:t>
            </a:r>
            <a:r>
              <a:rPr lang="en-US" sz="1100" b="0" i="0" u="none" strike="noStrike" cap="none" dirty="0">
                <a:solidFill>
                  <a:schemeClr val="dk1"/>
                </a:solidFill>
                <a:latin typeface="Arial"/>
                <a:ea typeface="Arial"/>
                <a:cs typeface="Arial"/>
                <a:sym typeface="Arial"/>
              </a:rPr>
              <a:t>well know problem. With distance the object become smooth.</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312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85" name="Shape 10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GB" sz="1100" b="0" i="0" u="none" strike="noStrike" cap="none" dirty="0" smtClean="0">
                <a:solidFill>
                  <a:schemeClr val="dk1"/>
                </a:solidFill>
                <a:latin typeface="Arial"/>
                <a:ea typeface="Arial"/>
                <a:cs typeface="Arial"/>
                <a:sym typeface="Arial"/>
              </a:rPr>
              <a:t>S</a:t>
            </a:r>
            <a:r>
              <a:rPr lang="en-GB" sz="1100" b="0" i="0" u="none" strike="noStrike" cap="none" dirty="0" smtClean="0">
                <a:solidFill>
                  <a:srgbClr val="000000"/>
                </a:solidFill>
                <a:latin typeface="Arial"/>
                <a:ea typeface="Arial"/>
                <a:cs typeface="Arial"/>
                <a:sym typeface="Arial"/>
              </a:rPr>
              <a:t>ome artists try to disable </a:t>
            </a:r>
            <a:r>
              <a:rPr lang="en-GB" sz="1100" b="0" i="0" u="none" strike="noStrike" cap="none" dirty="0" err="1" smtClean="0">
                <a:solidFill>
                  <a:srgbClr val="000000"/>
                </a:solidFill>
                <a:latin typeface="Arial"/>
                <a:ea typeface="Arial"/>
                <a:cs typeface="Arial"/>
                <a:sym typeface="Arial"/>
              </a:rPr>
              <a:t>mipmaps</a:t>
            </a:r>
            <a:r>
              <a:rPr lang="en-GB" sz="1100" b="0" i="0" u="none" strike="noStrike" cap="none" dirty="0" smtClean="0">
                <a:solidFill>
                  <a:srgbClr val="000000"/>
                </a:solidFill>
                <a:latin typeface="Arial"/>
                <a:ea typeface="Arial"/>
                <a:cs typeface="Arial"/>
                <a:sym typeface="Arial"/>
              </a:rPr>
              <a:t> to solve it but then introduce aliasing</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457200" marR="0" lvl="0" indent="-22860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6202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Shape 10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4" name="Shape 109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100" b="0" i="0" u="none" strike="noStrike" cap="none" dirty="0">
                <a:solidFill>
                  <a:srgbClr val="000000"/>
                </a:solidFill>
                <a:latin typeface="Arial"/>
                <a:ea typeface="Arial"/>
                <a:cs typeface="Arial"/>
                <a:sym typeface="Arial"/>
              </a:rPr>
              <a:t>Note that the multiscale problem don’t </a:t>
            </a:r>
            <a:r>
              <a:rPr lang="en-US" sz="1100" b="0" i="0" u="none" strike="noStrike" cap="none" dirty="0" smtClean="0">
                <a:solidFill>
                  <a:srgbClr val="000000"/>
                </a:solidFill>
                <a:latin typeface="Arial"/>
                <a:ea typeface="Arial"/>
                <a:cs typeface="Arial"/>
                <a:sym typeface="Arial"/>
              </a:rPr>
              <a:t>apply only to </a:t>
            </a:r>
            <a:r>
              <a:rPr lang="en-US" sz="1100" b="0" i="0" u="none" strike="noStrike" cap="none" dirty="0">
                <a:solidFill>
                  <a:srgbClr val="000000"/>
                </a:solidFill>
                <a:latin typeface="Arial"/>
                <a:ea typeface="Arial"/>
                <a:cs typeface="Arial"/>
                <a:sym typeface="Arial"/>
              </a:rPr>
              <a:t>specular but also to diffuse. Both derive from the same NDF.</a:t>
            </a:r>
          </a:p>
        </p:txBody>
      </p:sp>
    </p:spTree>
    <p:extLst>
      <p:ext uri="{BB962C8B-B14F-4D97-AF65-F5344CB8AC3E}">
        <p14:creationId xmlns:p14="http://schemas.microsoft.com/office/powerpoint/2010/main" val="978144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Shape 1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18" name="Shape 111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 white furnace test is like putting a white sphere with a </a:t>
            </a:r>
            <a:r>
              <a:rPr lang="en-US" sz="1100" b="0" i="0" u="none" strike="noStrike" cap="none" dirty="0" smtClean="0">
                <a:solidFill>
                  <a:schemeClr val="dk1"/>
                </a:solidFill>
                <a:latin typeface="Arial"/>
                <a:ea typeface="Arial"/>
                <a:cs typeface="Arial"/>
                <a:sym typeface="Arial"/>
              </a:rPr>
              <a:t>BRDF where Fresnel term is set</a:t>
            </a:r>
            <a:r>
              <a:rPr lang="en-US" sz="1100" b="0" i="0" u="none" strike="noStrike" cap="none" baseline="0" dirty="0" smtClean="0">
                <a:solidFill>
                  <a:schemeClr val="dk1"/>
                </a:solidFill>
                <a:latin typeface="Arial"/>
                <a:ea typeface="Arial"/>
                <a:cs typeface="Arial"/>
                <a:sym typeface="Arial"/>
              </a:rPr>
              <a:t> to 1</a:t>
            </a:r>
            <a:r>
              <a:rPr lang="en-US" sz="1100" b="0" i="0" u="none" strike="noStrike" cap="none" dirty="0" smtClean="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in a white environment, the sphere should be white if it passes the test, </a:t>
            </a:r>
            <a:r>
              <a:rPr lang="en-US" sz="1100" b="0" i="0" u="none" strike="noStrike" cap="none" dirty="0" err="1" smtClean="0">
                <a:solidFill>
                  <a:schemeClr val="dk1"/>
                </a:solidFill>
                <a:latin typeface="Arial"/>
                <a:ea typeface="Arial"/>
                <a:cs typeface="Arial"/>
                <a:sym typeface="Arial"/>
              </a:rPr>
              <a:t>i.e</a:t>
            </a:r>
            <a:r>
              <a:rPr lang="en-US" sz="1100" b="0" i="0" u="none" strike="noStrike" cap="none" dirty="0" smtClean="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is energy conserving</a:t>
            </a:r>
          </a:p>
        </p:txBody>
      </p:sp>
    </p:spTree>
    <p:extLst>
      <p:ext uri="{BB962C8B-B14F-4D97-AF65-F5344CB8AC3E}">
        <p14:creationId xmlns:p14="http://schemas.microsoft.com/office/powerpoint/2010/main" val="3595650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6" name="Shape 11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[Heitz16] E. Heitz, Multiple-Scattering Microfacet BSDFs with the Smith Model, Siggraph 2016</a:t>
            </a:r>
          </a:p>
        </p:txBody>
      </p:sp>
    </p:spTree>
    <p:extLst>
      <p:ext uri="{BB962C8B-B14F-4D97-AF65-F5344CB8AC3E}">
        <p14:creationId xmlns:p14="http://schemas.microsoft.com/office/powerpoint/2010/main" val="2702530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37" name="Shape 11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89518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Shape 1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45" name="Shape 11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817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Shape 8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Within this PBR zoo, let’s try to understand what a physically based material actually means</a:t>
            </a:r>
          </a:p>
        </p:txBody>
      </p:sp>
      <p:sp>
        <p:nvSpPr>
          <p:cNvPr id="848" name="Shape 8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24193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Shape 1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4" name="Shape 11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Energy conservation inside and between BRDF</a:t>
            </a:r>
          </a:p>
        </p:txBody>
      </p:sp>
    </p:spTree>
    <p:extLst>
      <p:ext uri="{BB962C8B-B14F-4D97-AF65-F5344CB8AC3E}">
        <p14:creationId xmlns:p14="http://schemas.microsoft.com/office/powerpoint/2010/main" val="4111035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Shape 1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60" name="Shape 11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1109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Shape 1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Sadly global illumination (indirect </a:t>
            </a:r>
            <a:r>
              <a:rPr lang="en-US" sz="1100" b="0" i="0" u="none" strike="noStrike" cap="none" dirty="0" smtClean="0">
                <a:solidFill>
                  <a:schemeClr val="dk1"/>
                </a:solidFill>
                <a:latin typeface="Arial"/>
                <a:ea typeface="Arial"/>
                <a:cs typeface="Arial"/>
                <a:sym typeface="Arial"/>
              </a:rPr>
              <a:t>diffuse only, abuse term by game engine, i.e. in </a:t>
            </a:r>
            <a:r>
              <a:rPr lang="en-US" sz="1100" b="0" i="0" u="none" strike="noStrike" cap="none" dirty="0">
                <a:solidFill>
                  <a:schemeClr val="dk1"/>
                </a:solidFill>
                <a:latin typeface="Arial"/>
                <a:ea typeface="Arial"/>
                <a:cs typeface="Arial"/>
                <a:sym typeface="Arial"/>
              </a:rPr>
              <a:t>this case from </a:t>
            </a:r>
            <a:r>
              <a:rPr lang="en-US" sz="1100" b="0" i="0" u="none" strike="noStrike" cap="none" dirty="0" err="1">
                <a:solidFill>
                  <a:schemeClr val="dk1"/>
                </a:solidFill>
                <a:latin typeface="Arial"/>
                <a:ea typeface="Arial"/>
                <a:cs typeface="Arial"/>
                <a:sym typeface="Arial"/>
              </a:rPr>
              <a:t>lightmap</a:t>
            </a:r>
            <a:r>
              <a:rPr lang="en-US" sz="1100" b="0" i="0" u="none" strike="noStrike" cap="none" dirty="0">
                <a:solidFill>
                  <a:schemeClr val="dk1"/>
                </a:solidFill>
                <a:latin typeface="Arial"/>
                <a:ea typeface="Arial"/>
                <a:cs typeface="Arial"/>
                <a:sym typeface="Arial"/>
              </a:rPr>
              <a:t>/</a:t>
            </a:r>
            <a:r>
              <a:rPr lang="en-US" sz="1100" b="0" i="0" u="none" strike="noStrike" cap="none" dirty="0" err="1">
                <a:solidFill>
                  <a:schemeClr val="dk1"/>
                </a:solidFill>
                <a:latin typeface="Arial"/>
                <a:ea typeface="Arial"/>
                <a:cs typeface="Arial"/>
                <a:sym typeface="Arial"/>
              </a:rPr>
              <a:t>lightprobe</a:t>
            </a:r>
            <a:r>
              <a:rPr lang="en-US" sz="1100" b="0" i="0" u="none" strike="noStrike" cap="none" dirty="0">
                <a:solidFill>
                  <a:schemeClr val="dk1"/>
                </a:solidFill>
                <a:latin typeface="Arial"/>
                <a:ea typeface="Arial"/>
                <a:cs typeface="Arial"/>
                <a:sym typeface="Arial"/>
              </a:rPr>
              <a:t>), area and environment lights </a:t>
            </a:r>
            <a:r>
              <a:rPr lang="en-US" sz="1100" b="0" i="0" u="none" strike="noStrike" cap="none" dirty="0" smtClean="0">
                <a:solidFill>
                  <a:schemeClr val="dk1"/>
                </a:solidFill>
                <a:latin typeface="Arial"/>
                <a:ea typeface="Arial"/>
                <a:cs typeface="Arial"/>
                <a:sym typeface="Arial"/>
              </a:rPr>
              <a:t>integration</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are </a:t>
            </a:r>
            <a:r>
              <a:rPr lang="en-US" sz="1100" b="0" i="0" u="none" strike="noStrike" cap="none" dirty="0">
                <a:solidFill>
                  <a:schemeClr val="dk1"/>
                </a:solidFill>
                <a:latin typeface="Arial"/>
                <a:ea typeface="Arial"/>
                <a:cs typeface="Arial"/>
                <a:sym typeface="Arial"/>
              </a:rPr>
              <a:t>often not considered when adding new material in </a:t>
            </a:r>
            <a:r>
              <a:rPr lang="en-US" sz="1100" b="0" i="0" u="none" strike="noStrike" cap="none" dirty="0" smtClean="0">
                <a:solidFill>
                  <a:schemeClr val="dk1"/>
                </a:solidFill>
                <a:latin typeface="Arial"/>
                <a:ea typeface="Arial"/>
                <a:cs typeface="Arial"/>
                <a:sym typeface="Arial"/>
              </a:rPr>
              <a:t>an engine. It is important</a:t>
            </a:r>
            <a:r>
              <a:rPr lang="en-US" sz="1100" b="0" i="0" u="none" strike="noStrike" cap="none" baseline="0" dirty="0" smtClean="0">
                <a:solidFill>
                  <a:schemeClr val="dk1"/>
                </a:solidFill>
                <a:latin typeface="Arial"/>
                <a:ea typeface="Arial"/>
                <a:cs typeface="Arial"/>
                <a:sym typeface="Arial"/>
              </a:rPr>
              <a:t> that a material interact correctly with a giving light type.</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Lighting and material are decoupled on artists side but are </a:t>
            </a:r>
            <a:r>
              <a:rPr lang="en-US" sz="1100" b="0" i="0" u="none" strike="noStrike" cap="none" dirty="0" smtClean="0">
                <a:solidFill>
                  <a:schemeClr val="dk1"/>
                </a:solidFill>
                <a:latin typeface="Arial"/>
                <a:ea typeface="Arial"/>
                <a:cs typeface="Arial"/>
                <a:sym typeface="Arial"/>
              </a:rPr>
              <a:t>often coupled </a:t>
            </a:r>
            <a:r>
              <a:rPr lang="en-US" sz="1100" b="0" i="0" u="none" strike="noStrike" cap="none" dirty="0">
                <a:solidFill>
                  <a:schemeClr val="dk1"/>
                </a:solidFill>
                <a:latin typeface="Arial"/>
                <a:ea typeface="Arial"/>
                <a:cs typeface="Arial"/>
                <a:sym typeface="Arial"/>
              </a:rPr>
              <a:t>on the code </a:t>
            </a:r>
            <a:r>
              <a:rPr lang="en-US" sz="1100" b="0" i="0" u="none" strike="noStrike" cap="none" dirty="0" smtClean="0">
                <a:solidFill>
                  <a:schemeClr val="dk1"/>
                </a:solidFill>
                <a:latin typeface="Arial"/>
                <a:ea typeface="Arial"/>
                <a:cs typeface="Arial"/>
                <a:sym typeface="Arial"/>
              </a:rPr>
              <a:t>side</a:t>
            </a:r>
            <a:r>
              <a:rPr lang="en-US" sz="1100" b="0" i="0" u="none" strike="noStrike" cap="none" baseline="0" dirty="0" smtClean="0">
                <a:solidFill>
                  <a:schemeClr val="dk1"/>
                </a:solidFill>
                <a:latin typeface="Arial"/>
                <a:ea typeface="Arial"/>
                <a:cs typeface="Arial"/>
                <a:sym typeface="Arial"/>
              </a:rPr>
              <a:t> for performance reasons (only for </a:t>
            </a:r>
            <a:r>
              <a:rPr lang="en-US" sz="1100" b="0" i="0" u="none" strike="noStrike" cap="none" baseline="0" dirty="0" err="1" smtClean="0">
                <a:solidFill>
                  <a:schemeClr val="dk1"/>
                </a:solidFill>
                <a:latin typeface="Arial"/>
                <a:ea typeface="Arial"/>
                <a:cs typeface="Arial"/>
                <a:sym typeface="Arial"/>
              </a:rPr>
              <a:t>cubemap</a:t>
            </a:r>
            <a:r>
              <a:rPr lang="en-US" sz="1100" b="0" i="0" u="none" strike="noStrike" cap="none" baseline="0" dirty="0" smtClean="0">
                <a:solidFill>
                  <a:schemeClr val="dk1"/>
                </a:solidFill>
                <a:latin typeface="Arial"/>
                <a:ea typeface="Arial"/>
                <a:cs typeface="Arial"/>
                <a:sym typeface="Arial"/>
              </a:rPr>
              <a:t>, for GI and area it is currently only a pre-</a:t>
            </a:r>
            <a:r>
              <a:rPr lang="en-US" sz="1100" b="0" i="0" u="none" strike="noStrike" cap="none" baseline="0" dirty="0" err="1" smtClean="0">
                <a:solidFill>
                  <a:schemeClr val="dk1"/>
                </a:solidFill>
                <a:latin typeface="Arial"/>
                <a:ea typeface="Arial"/>
                <a:cs typeface="Arial"/>
                <a:sym typeface="Arial"/>
              </a:rPr>
              <a:t>integratoin</a:t>
            </a:r>
            <a:r>
              <a:rPr lang="en-US" sz="1100" b="0" i="0" u="none" strike="noStrike" cap="none" baseline="0" dirty="0" smtClean="0">
                <a:solidFill>
                  <a:schemeClr val="dk1"/>
                </a:solidFill>
                <a:latin typeface="Arial"/>
                <a:ea typeface="Arial"/>
                <a:cs typeface="Arial"/>
                <a:sym typeface="Arial"/>
              </a:rPr>
              <a:t> of the BRDF on a given solid angle, unless the area light is textured)</a:t>
            </a: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Coherency for both diffuse and specular </a:t>
            </a:r>
            <a:r>
              <a:rPr lang="en-US" sz="1100" b="0" i="0" u="none" strike="noStrike" cap="none" dirty="0" smtClean="0">
                <a:solidFill>
                  <a:schemeClr val="dk1"/>
                </a:solidFill>
                <a:latin typeface="Arial"/>
                <a:ea typeface="Arial"/>
                <a:cs typeface="Arial"/>
                <a:sym typeface="Arial"/>
              </a:rPr>
              <a:t>terms</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The</a:t>
            </a:r>
            <a:r>
              <a:rPr lang="en-US" sz="1100" b="0" i="0" u="none" strike="noStrike" cap="none" baseline="0" dirty="0" smtClean="0">
                <a:solidFill>
                  <a:schemeClr val="dk1"/>
                </a:solidFill>
                <a:latin typeface="Arial"/>
                <a:ea typeface="Arial"/>
                <a:cs typeface="Arial"/>
                <a:sym typeface="Arial"/>
              </a:rPr>
              <a:t> problem with pre-integration is d</a:t>
            </a:r>
            <a:r>
              <a:rPr lang="en-US" sz="1100" b="0" i="0" u="none" strike="noStrike" cap="none" dirty="0" smtClean="0">
                <a:solidFill>
                  <a:schemeClr val="dk1"/>
                </a:solidFill>
                <a:latin typeface="Arial"/>
                <a:ea typeface="Arial"/>
                <a:cs typeface="Arial"/>
                <a:sym typeface="Arial"/>
              </a:rPr>
              <a:t>imensionality </a:t>
            </a:r>
            <a:r>
              <a:rPr lang="en-US" sz="1100" b="0" i="0" u="none" strike="noStrike" cap="none" dirty="0">
                <a:solidFill>
                  <a:schemeClr val="dk1"/>
                </a:solidFill>
                <a:latin typeface="Arial"/>
                <a:ea typeface="Arial"/>
                <a:cs typeface="Arial"/>
                <a:sym typeface="Arial"/>
              </a:rPr>
              <a:t>explosion.</a:t>
            </a:r>
          </a:p>
        </p:txBody>
      </p:sp>
      <p:sp>
        <p:nvSpPr>
          <p:cNvPr id="1166" name="Shape 1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3749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Shape 11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[Oren94], M. Oren, S. </a:t>
            </a:r>
            <a:r>
              <a:rPr lang="en-US" sz="1100" b="0" i="0" u="none" strike="noStrike" cap="none" dirty="0" err="1">
                <a:solidFill>
                  <a:schemeClr val="dk1"/>
                </a:solidFill>
                <a:latin typeface="Arial"/>
                <a:ea typeface="Arial"/>
                <a:cs typeface="Arial"/>
                <a:sym typeface="Arial"/>
              </a:rPr>
              <a:t>Nayar</a:t>
            </a:r>
            <a:r>
              <a:rPr lang="en-US" sz="1100" b="0" i="0" u="none" strike="noStrike" cap="none" dirty="0">
                <a:solidFill>
                  <a:schemeClr val="dk1"/>
                </a:solidFill>
                <a:latin typeface="Arial"/>
                <a:ea typeface="Arial"/>
                <a:cs typeface="Arial"/>
                <a:sym typeface="Arial"/>
              </a:rPr>
              <a:t>, Generalization of Lambert’s Reflectance Model,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1994</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a:t>
            </a:r>
            <a:r>
              <a:rPr lang="en-US" sz="1100" b="0" i="0" u="none" strike="noStrike" cap="none" baseline="0" dirty="0" smtClean="0">
                <a:solidFill>
                  <a:schemeClr val="dk1"/>
                </a:solidFill>
                <a:latin typeface="Arial"/>
                <a:ea typeface="Arial"/>
                <a:cs typeface="Arial"/>
                <a:sym typeface="Arial"/>
              </a:rPr>
              <a:t> paper also propose the </a:t>
            </a:r>
            <a:r>
              <a:rPr lang="en-US" sz="1100" b="0" i="0" u="none" strike="noStrike" cap="none" dirty="0" smtClean="0">
                <a:solidFill>
                  <a:schemeClr val="dk1"/>
                </a:solidFill>
                <a:latin typeface="Arial"/>
                <a:ea typeface="Arial"/>
                <a:cs typeface="Arial"/>
                <a:sym typeface="Arial"/>
              </a:rPr>
              <a:t>Qualitative </a:t>
            </a:r>
            <a:r>
              <a:rPr lang="en-US" sz="1100" b="0" i="0" u="none" strike="noStrike" cap="none" dirty="0">
                <a:solidFill>
                  <a:schemeClr val="dk1"/>
                </a:solidFill>
                <a:latin typeface="Arial"/>
                <a:ea typeface="Arial"/>
                <a:cs typeface="Arial"/>
                <a:sym typeface="Arial"/>
              </a:rPr>
              <a:t>mode</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Oran-</a:t>
            </a:r>
            <a:r>
              <a:rPr lang="en-US" sz="1100" b="0" i="0" u="none" strike="noStrike" cap="none" dirty="0" err="1" smtClean="0">
                <a:solidFill>
                  <a:schemeClr val="dk1"/>
                </a:solidFill>
                <a:latin typeface="Arial"/>
                <a:ea typeface="Arial"/>
                <a:cs typeface="Arial"/>
                <a:sym typeface="Arial"/>
              </a:rPr>
              <a:t>Nayar</a:t>
            </a:r>
            <a:r>
              <a:rPr lang="en-US" sz="1100" b="0" i="0" u="none" strike="noStrike" cap="none" dirty="0" smtClean="0">
                <a:solidFill>
                  <a:schemeClr val="dk1"/>
                </a:solidFill>
                <a:latin typeface="Arial"/>
                <a:ea typeface="Arial"/>
                <a:cs typeface="Arial"/>
                <a:sym typeface="Arial"/>
              </a:rPr>
              <a:t> derive equations using numerical integration, but rely on the Torrance-Sparrow V-Cavity model. A model</a:t>
            </a:r>
            <a:r>
              <a:rPr lang="en-US" sz="1100" b="0" i="0" u="none" strike="noStrike" cap="none" baseline="0" dirty="0" smtClean="0">
                <a:solidFill>
                  <a:schemeClr val="dk1"/>
                </a:solidFill>
                <a:latin typeface="Arial"/>
                <a:ea typeface="Arial"/>
                <a:cs typeface="Arial"/>
                <a:sym typeface="Arial"/>
              </a:rPr>
              <a:t> from the “old time” </a:t>
            </a:r>
            <a:r>
              <a:rPr lang="en-US" sz="1100" b="0" i="0" u="none" strike="noStrike" cap="none" baseline="0" dirty="0" smtClean="0">
                <a:solidFill>
                  <a:schemeClr val="dk1"/>
                </a:solidFill>
                <a:latin typeface="Arial"/>
                <a:ea typeface="Arial"/>
                <a:cs typeface="Arial"/>
                <a:sym typeface="Wingdings" panose="05000000000000000000" pitchFamily="2" charset="2"/>
              </a:rPr>
              <a:t></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err="1">
                <a:solidFill>
                  <a:schemeClr val="dk1"/>
                </a:solidFill>
                <a:latin typeface="Arial"/>
                <a:ea typeface="Arial"/>
                <a:cs typeface="Arial"/>
                <a:sym typeface="Arial"/>
              </a:rPr>
              <a:t>Fujii</a:t>
            </a:r>
            <a:r>
              <a:rPr lang="en-US" sz="1100" b="0" i="0" u="none" strike="noStrike" cap="none" dirty="0">
                <a:solidFill>
                  <a:schemeClr val="dk1"/>
                </a:solidFill>
                <a:latin typeface="Arial"/>
                <a:ea typeface="Arial"/>
                <a:cs typeface="Arial"/>
                <a:sym typeface="Arial"/>
              </a:rPr>
              <a:t>] Y. </a:t>
            </a:r>
            <a:r>
              <a:rPr lang="en-US" sz="1100" b="0" i="0" u="none" strike="noStrike" cap="none" dirty="0" err="1">
                <a:solidFill>
                  <a:schemeClr val="dk1"/>
                </a:solidFill>
                <a:latin typeface="Arial"/>
                <a:ea typeface="Arial"/>
                <a:cs typeface="Arial"/>
                <a:sym typeface="Arial"/>
              </a:rPr>
              <a:t>Fujii</a:t>
            </a:r>
            <a:r>
              <a:rPr lang="en-US" sz="1100" b="0" i="0" u="none" strike="noStrike" cap="none" dirty="0">
                <a:solidFill>
                  <a:schemeClr val="dk1"/>
                </a:solidFill>
                <a:latin typeface="Arial"/>
                <a:ea typeface="Arial"/>
                <a:cs typeface="Arial"/>
                <a:sym typeface="Arial"/>
              </a:rPr>
              <a:t>, A </a:t>
            </a:r>
            <a:r>
              <a:rPr lang="en-US" sz="1100" b="0" i="0" u="none" strike="noStrike" cap="none" dirty="0" err="1">
                <a:solidFill>
                  <a:schemeClr val="dk1"/>
                </a:solidFill>
                <a:latin typeface="Arial"/>
                <a:ea typeface="Arial"/>
                <a:cs typeface="Arial"/>
                <a:sym typeface="Arial"/>
              </a:rPr>
              <a:t>A</a:t>
            </a:r>
            <a:r>
              <a:rPr lang="en-US" sz="1100" b="0" i="0" u="none" strike="noStrike" cap="none" dirty="0">
                <a:solidFill>
                  <a:schemeClr val="dk1"/>
                </a:solidFill>
                <a:latin typeface="Arial"/>
                <a:ea typeface="Arial"/>
                <a:cs typeface="Arial"/>
                <a:sym typeface="Arial"/>
              </a:rPr>
              <a:t> tiny improvement of Oren-</a:t>
            </a:r>
            <a:r>
              <a:rPr lang="en-US" sz="1100" b="0" i="0" u="none" strike="noStrike" cap="none" dirty="0" err="1">
                <a:solidFill>
                  <a:schemeClr val="dk1"/>
                </a:solidFill>
                <a:latin typeface="Arial"/>
                <a:ea typeface="Arial"/>
                <a:cs typeface="Arial"/>
                <a:sym typeface="Arial"/>
              </a:rPr>
              <a:t>Nayar</a:t>
            </a:r>
            <a:r>
              <a:rPr lang="en-US" sz="1100" b="0" i="0" u="none" strike="noStrike" cap="none" dirty="0">
                <a:solidFill>
                  <a:schemeClr val="dk1"/>
                </a:solidFill>
                <a:latin typeface="Arial"/>
                <a:ea typeface="Arial"/>
                <a:cs typeface="Arial"/>
                <a:sym typeface="Arial"/>
              </a:rPr>
              <a:t> reflectance model</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 introduce Improved</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ImproveFast</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[Gotanda12] Y. </a:t>
            </a:r>
            <a:r>
              <a:rPr lang="en-US" sz="1100" b="0" i="0" u="none" strike="noStrike" cap="none" dirty="0" err="1">
                <a:solidFill>
                  <a:schemeClr val="dk1"/>
                </a:solidFill>
                <a:latin typeface="Arial"/>
                <a:ea typeface="Arial"/>
                <a:cs typeface="Arial"/>
                <a:sym typeface="Arial"/>
              </a:rPr>
              <a:t>Gotanda</a:t>
            </a:r>
            <a:r>
              <a:rPr lang="en-US" sz="1100" b="0" i="0" u="none" strike="noStrike" cap="none" dirty="0">
                <a:solidFill>
                  <a:schemeClr val="dk1"/>
                </a:solidFill>
                <a:latin typeface="Arial"/>
                <a:ea typeface="Arial"/>
                <a:cs typeface="Arial"/>
                <a:sym typeface="Arial"/>
              </a:rPr>
              <a:t>, Beyond a Simple Physically Based </a:t>
            </a:r>
            <a:r>
              <a:rPr lang="en-US" sz="1100" b="0" i="0" u="none" strike="noStrike" cap="none" dirty="0" err="1">
                <a:solidFill>
                  <a:schemeClr val="dk1"/>
                </a:solidFill>
                <a:latin typeface="Arial"/>
                <a:ea typeface="Arial"/>
                <a:cs typeface="Arial"/>
                <a:sym typeface="Arial"/>
              </a:rPr>
              <a:t>Blinn-Phong</a:t>
            </a:r>
            <a:r>
              <a:rPr lang="en-US" sz="1100" b="0" i="0" u="none" strike="noStrike" cap="none" dirty="0">
                <a:solidFill>
                  <a:schemeClr val="dk1"/>
                </a:solidFill>
                <a:latin typeface="Arial"/>
                <a:ea typeface="Arial"/>
                <a:cs typeface="Arial"/>
                <a:sym typeface="Arial"/>
              </a:rPr>
              <a:t> Model in Real-Time,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2012</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 introduce optimization</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[Gotanda14] U. </a:t>
            </a:r>
            <a:r>
              <a:rPr lang="en-US" sz="1100" b="0" i="0" u="none" strike="noStrike" cap="none" dirty="0" err="1">
                <a:solidFill>
                  <a:schemeClr val="dk1"/>
                </a:solidFill>
                <a:latin typeface="Arial"/>
                <a:ea typeface="Arial"/>
                <a:cs typeface="Arial"/>
                <a:sym typeface="Arial"/>
              </a:rPr>
              <a:t>Gotanda</a:t>
            </a:r>
            <a:r>
              <a:rPr lang="en-US" sz="1100" b="0" i="0" u="none" strike="noStrike" cap="none" dirty="0">
                <a:solidFill>
                  <a:schemeClr val="dk1"/>
                </a:solidFill>
                <a:latin typeface="Arial"/>
                <a:ea typeface="Arial"/>
                <a:cs typeface="Arial"/>
                <a:sym typeface="Arial"/>
              </a:rPr>
              <a:t>, Designing Reflectance Models for New Consoles,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2014</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 introduce energy</a:t>
            </a:r>
            <a:r>
              <a:rPr lang="en-US" sz="1100" b="0" i="0" u="none" strike="noStrike" cap="none" baseline="0" dirty="0" smtClean="0">
                <a:solidFill>
                  <a:schemeClr val="dk1"/>
                </a:solidFill>
                <a:latin typeface="Arial"/>
                <a:ea typeface="Arial"/>
                <a:cs typeface="Arial"/>
                <a:sym typeface="Arial"/>
              </a:rPr>
              <a:t> conservation with a Fresnel term</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Burley12] B. Burley, Physically based shading at Disney,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2012</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Derive from observation of MERL database</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Disney: Darkening at incoming/outgoing grazing angle for smooth surface, brightening for rough (Backscatter)</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Note that</a:t>
            </a:r>
            <a:r>
              <a:rPr lang="en-US" sz="1100" b="0" i="0" u="none" strike="noStrike" cap="none" baseline="0" dirty="0" smtClean="0">
                <a:solidFill>
                  <a:schemeClr val="dk1"/>
                </a:solidFill>
                <a:latin typeface="Arial"/>
                <a:ea typeface="Arial"/>
                <a:cs typeface="Arial"/>
                <a:sym typeface="Arial"/>
              </a:rPr>
              <a:t> this behavior is d</a:t>
            </a:r>
            <a:r>
              <a:rPr lang="en-US" sz="1100" b="0" i="0" u="none" strike="noStrike" cap="none" dirty="0" smtClean="0">
                <a:solidFill>
                  <a:schemeClr val="dk1"/>
                </a:solidFill>
                <a:latin typeface="Arial"/>
                <a:ea typeface="Arial"/>
                <a:cs typeface="Arial"/>
                <a:sym typeface="Arial"/>
              </a:rPr>
              <a:t>ue </a:t>
            </a:r>
            <a:r>
              <a:rPr lang="en-US" sz="1100" b="0" i="0" u="none" strike="noStrike" cap="none" dirty="0">
                <a:solidFill>
                  <a:schemeClr val="dk1"/>
                </a:solidFill>
                <a:latin typeface="Arial"/>
                <a:ea typeface="Arial"/>
                <a:cs typeface="Arial"/>
                <a:sym typeface="Arial"/>
              </a:rPr>
              <a:t>to their choice of term </a:t>
            </a:r>
            <a:r>
              <a:rPr lang="en-US" sz="1100" b="0" i="0" u="none" strike="noStrike" cap="none" dirty="0" smtClean="0">
                <a:solidFill>
                  <a:schemeClr val="dk1"/>
                </a:solidFill>
                <a:latin typeface="Arial"/>
                <a:ea typeface="Arial"/>
                <a:cs typeface="Arial"/>
                <a:sym typeface="Arial"/>
              </a:rPr>
              <a:t>separation</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Note: the Disney BRDF has a Sheen term to compensate for the energy loss due to the lack of multiple scattering</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It is not energy conserving, </a:t>
            </a:r>
            <a:r>
              <a:rPr lang="en-US" sz="1100" b="0" i="0" u="none" strike="noStrike" cap="none" dirty="0" err="1" smtClean="0">
                <a:solidFill>
                  <a:schemeClr val="dk1"/>
                </a:solidFill>
                <a:latin typeface="Arial"/>
                <a:ea typeface="Arial"/>
                <a:cs typeface="Arial"/>
                <a:sym typeface="Arial"/>
              </a:rPr>
              <a:t>Lagarde</a:t>
            </a:r>
            <a:r>
              <a:rPr lang="en-US" sz="1100" b="0" i="0" u="none" strike="noStrike" cap="none" dirty="0" smtClean="0">
                <a:solidFill>
                  <a:schemeClr val="dk1"/>
                </a:solidFill>
                <a:latin typeface="Arial"/>
                <a:ea typeface="Arial"/>
                <a:cs typeface="Arial"/>
                <a:sym typeface="Arial"/>
              </a:rPr>
              <a:t> and de </a:t>
            </a:r>
            <a:r>
              <a:rPr lang="en-US" sz="1100" b="0" i="0" u="none" strike="noStrike" cap="none" dirty="0" err="1" smtClean="0">
                <a:solidFill>
                  <a:schemeClr val="dk1"/>
                </a:solidFill>
                <a:latin typeface="Arial"/>
                <a:ea typeface="Arial"/>
                <a:cs typeface="Arial"/>
                <a:sym typeface="Arial"/>
              </a:rPr>
              <a:t>Rousiers</a:t>
            </a:r>
            <a:r>
              <a:rPr lang="en-US" sz="1100" b="0" i="0" u="none" strike="noStrike" cap="none" dirty="0" smtClean="0">
                <a:solidFill>
                  <a:schemeClr val="dk1"/>
                </a:solidFill>
                <a:latin typeface="Arial"/>
                <a:ea typeface="Arial"/>
                <a:cs typeface="Arial"/>
                <a:sym typeface="Arial"/>
              </a:rPr>
              <a:t> attempted to make it energy conserving but doesn’t look it is the correct way to do it.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Lighting coherency is often missing in game engine. If </a:t>
            </a:r>
            <a:r>
              <a:rPr lang="en-US" sz="1100" b="0" i="0" u="none" strike="noStrike" cap="none" dirty="0" err="1" smtClean="0">
                <a:solidFill>
                  <a:schemeClr val="dk1"/>
                </a:solidFill>
                <a:latin typeface="Arial"/>
                <a:ea typeface="Arial"/>
                <a:cs typeface="Arial"/>
                <a:sym typeface="Arial"/>
              </a:rPr>
              <a:t>disney</a:t>
            </a:r>
            <a:r>
              <a:rPr lang="en-US" sz="1100" b="0" i="0" u="none" strike="noStrike" cap="none" dirty="0" smtClean="0">
                <a:solidFill>
                  <a:schemeClr val="dk1"/>
                </a:solidFill>
                <a:latin typeface="Arial"/>
                <a:ea typeface="Arial"/>
                <a:cs typeface="Arial"/>
                <a:sym typeface="Arial"/>
              </a:rPr>
              <a:t> or Oren-</a:t>
            </a:r>
            <a:r>
              <a:rPr lang="en-US" sz="1100" b="0" i="0" u="none" strike="noStrike" cap="none" dirty="0" err="1" smtClean="0">
                <a:solidFill>
                  <a:schemeClr val="dk1"/>
                </a:solidFill>
                <a:latin typeface="Arial"/>
                <a:ea typeface="Arial"/>
                <a:cs typeface="Arial"/>
                <a:sym typeface="Arial"/>
              </a:rPr>
              <a:t>Nayar</a:t>
            </a:r>
            <a:r>
              <a:rPr lang="en-US" sz="1100" b="0" i="0" u="none" strike="noStrike" cap="none" dirty="0" smtClean="0">
                <a:solidFill>
                  <a:schemeClr val="dk1"/>
                </a:solidFill>
                <a:latin typeface="Arial"/>
                <a:ea typeface="Arial"/>
                <a:cs typeface="Arial"/>
                <a:sym typeface="Arial"/>
              </a:rPr>
              <a:t> is use, it must be integrated with </a:t>
            </a:r>
            <a:r>
              <a:rPr lang="en-US" sz="1100" b="0" i="0" u="none" strike="noStrike" cap="none" dirty="0" err="1" smtClean="0">
                <a:solidFill>
                  <a:schemeClr val="dk1"/>
                </a:solidFill>
                <a:latin typeface="Arial"/>
                <a:ea typeface="Arial"/>
                <a:cs typeface="Arial"/>
                <a:sym typeface="Arial"/>
              </a:rPr>
              <a:t>lightmap</a:t>
            </a:r>
            <a:r>
              <a:rPr lang="en-US" sz="1100" b="0" i="0" u="none" strike="noStrike" cap="none" dirty="0" smtClean="0">
                <a:solidFill>
                  <a:schemeClr val="dk1"/>
                </a:solidFill>
                <a:latin typeface="Arial"/>
                <a:ea typeface="Arial"/>
                <a:cs typeface="Arial"/>
                <a:sym typeface="Arial"/>
              </a:rPr>
              <a:t>/</a:t>
            </a:r>
            <a:r>
              <a:rPr lang="en-US" sz="1100" b="0" i="0" u="none" strike="noStrike" cap="none" dirty="0" err="1" smtClean="0">
                <a:solidFill>
                  <a:schemeClr val="dk1"/>
                </a:solidFill>
                <a:latin typeface="Arial"/>
                <a:ea typeface="Arial"/>
                <a:cs typeface="Arial"/>
                <a:sym typeface="Arial"/>
              </a:rPr>
              <a:t>lightprobe</a:t>
            </a:r>
            <a:r>
              <a:rPr lang="en-US" sz="1100" b="0" i="0" u="none" strike="noStrike" cap="none" dirty="0" smtClean="0">
                <a:solidFill>
                  <a:schemeClr val="dk1"/>
                </a:solidFill>
                <a:latin typeface="Arial"/>
                <a:ea typeface="Arial"/>
                <a:cs typeface="Arial"/>
                <a:sym typeface="Arial"/>
              </a:rPr>
              <a:t> too. </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And </a:t>
            </a:r>
            <a:r>
              <a:rPr lang="en-US" sz="1100" b="0" i="0" u="none" strike="noStrike" cap="none" dirty="0" err="1" smtClean="0">
                <a:solidFill>
                  <a:schemeClr val="dk1"/>
                </a:solidFill>
                <a:latin typeface="Arial"/>
                <a:ea typeface="Arial"/>
                <a:cs typeface="Arial"/>
                <a:sym typeface="Arial"/>
              </a:rPr>
              <a:t>Lightmaper</a:t>
            </a:r>
            <a:r>
              <a:rPr lang="en-US" sz="1100" b="0" i="0" u="none" strike="noStrike" cap="none" dirty="0" smtClean="0">
                <a:solidFill>
                  <a:schemeClr val="dk1"/>
                </a:solidFill>
                <a:latin typeface="Arial"/>
                <a:ea typeface="Arial"/>
                <a:cs typeface="Arial"/>
                <a:sym typeface="Arial"/>
              </a:rPr>
              <a:t> often work with Lambert only, relying on a post-step approximation to make it coherent. Same thing for the area lights.</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91440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a:p>
            <a:pPr marL="91440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
        <p:nvSpPr>
          <p:cNvPr id="1172" name="Shape 1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4098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Shape 118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[Karis13] B. Karis, “Real Shading in Unreal Engine 4”,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2013</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[Heitz16b] E. </a:t>
            </a:r>
            <a:r>
              <a:rPr lang="en-US" sz="1100" b="0" i="0" u="none" strike="noStrike" cap="none" dirty="0" err="1">
                <a:solidFill>
                  <a:schemeClr val="dk1"/>
                </a:solidFill>
                <a:latin typeface="Arial"/>
                <a:ea typeface="Arial"/>
                <a:cs typeface="Arial"/>
                <a:sym typeface="Arial"/>
              </a:rPr>
              <a:t>Heitz</a:t>
            </a:r>
            <a:r>
              <a:rPr lang="en-US" sz="1100" b="0" i="0" u="none" strike="noStrike" cap="none" dirty="0">
                <a:solidFill>
                  <a:schemeClr val="dk1"/>
                </a:solidFill>
                <a:latin typeface="Arial"/>
                <a:ea typeface="Arial"/>
                <a:cs typeface="Arial"/>
                <a:sym typeface="Arial"/>
              </a:rPr>
              <a:t>, “Real-time polygonal-light shading with linearly transformed cosines”,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2016</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Environment map integration in game rely on split integral</a:t>
            </a:r>
            <a:r>
              <a:rPr lang="en-US" sz="1100" b="0" i="0" u="none" strike="noStrike" cap="none" baseline="0" dirty="0" smtClean="0">
                <a:solidFill>
                  <a:schemeClr val="dk1"/>
                </a:solidFill>
                <a:latin typeface="Arial"/>
                <a:ea typeface="Arial"/>
                <a:cs typeface="Arial"/>
                <a:sym typeface="Arial"/>
              </a:rPr>
              <a:t> approximation popularized by Karis (But </a:t>
            </a:r>
            <a:r>
              <a:rPr lang="en-US" sz="1100" b="0" i="0" u="none" strike="noStrike" cap="none" baseline="0" dirty="0" err="1" smtClean="0">
                <a:solidFill>
                  <a:schemeClr val="dk1"/>
                </a:solidFill>
                <a:latin typeface="Arial"/>
                <a:ea typeface="Arial"/>
                <a:cs typeface="Arial"/>
                <a:sym typeface="Arial"/>
              </a:rPr>
              <a:t>Gotanda</a:t>
            </a:r>
            <a:r>
              <a:rPr lang="en-US" sz="1100" b="0" i="0" u="none" strike="noStrike" cap="none" baseline="0" dirty="0" smtClean="0">
                <a:solidFill>
                  <a:schemeClr val="dk1"/>
                </a:solidFill>
                <a:latin typeface="Arial"/>
                <a:ea typeface="Arial"/>
                <a:cs typeface="Arial"/>
                <a:sym typeface="Arial"/>
              </a:rPr>
              <a:t> have presented it in 2010 and </a:t>
            </a:r>
            <a:r>
              <a:rPr lang="en-US" sz="1100" b="0" i="0" u="none" strike="noStrike" cap="none" baseline="0" dirty="0" err="1" smtClean="0">
                <a:solidFill>
                  <a:schemeClr val="dk1"/>
                </a:solidFill>
                <a:latin typeface="Arial"/>
                <a:ea typeface="Arial"/>
                <a:cs typeface="Arial"/>
                <a:sym typeface="Arial"/>
              </a:rPr>
              <a:t>Drobot</a:t>
            </a:r>
            <a:r>
              <a:rPr lang="en-US" sz="1100" b="0" i="0" u="none" strike="noStrike" cap="none" baseline="0" dirty="0" smtClean="0">
                <a:solidFill>
                  <a:schemeClr val="dk1"/>
                </a:solidFill>
                <a:latin typeface="Arial"/>
                <a:ea typeface="Arial"/>
                <a:cs typeface="Arial"/>
                <a:sym typeface="Arial"/>
              </a:rPr>
              <a:t> also in a </a:t>
            </a:r>
            <a:r>
              <a:rPr lang="en-US" sz="1100" b="0" i="0" u="none" strike="noStrike" cap="none" baseline="0" dirty="0" err="1" smtClean="0">
                <a:solidFill>
                  <a:schemeClr val="dk1"/>
                </a:solidFill>
                <a:latin typeface="Arial"/>
                <a:ea typeface="Arial"/>
                <a:cs typeface="Arial"/>
                <a:sym typeface="Arial"/>
              </a:rPr>
              <a:t>presenation</a:t>
            </a:r>
            <a:r>
              <a:rPr lang="en-US" sz="1100" b="0" i="0" u="none" strike="noStrike" cap="none" baseline="0" dirty="0" smtClean="0">
                <a:solidFill>
                  <a:schemeClr val="dk1"/>
                </a:solidFill>
                <a:latin typeface="Arial"/>
                <a:ea typeface="Arial"/>
                <a:cs typeface="Arial"/>
                <a:sym typeface="Arial"/>
              </a:rPr>
              <a:t> of KZ4 before him).</a:t>
            </a:r>
          </a:p>
          <a:p>
            <a:pPr marL="0" marR="0" lvl="0" indent="0" algn="l" rtl="0">
              <a:spcBef>
                <a:spcPts val="0"/>
              </a:spcBef>
              <a:spcAft>
                <a:spcPts val="0"/>
              </a:spcAft>
              <a:buClr>
                <a:schemeClr val="dk1"/>
              </a:buClr>
              <a:buSzPct val="25000"/>
              <a:buFont typeface="Arial"/>
              <a:buNone/>
            </a:pPr>
            <a:r>
              <a:rPr lang="en-US" sz="1100" b="0" i="0" u="none" strike="noStrike" cap="none" baseline="0" dirty="0" smtClean="0">
                <a:solidFill>
                  <a:schemeClr val="dk1"/>
                </a:solidFill>
                <a:latin typeface="Arial"/>
                <a:ea typeface="Arial"/>
                <a:cs typeface="Arial"/>
                <a:sym typeface="Arial"/>
              </a:rPr>
              <a:t>The lighting and the NDF is coupled in this case.</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The </a:t>
            </a:r>
            <a:r>
              <a:rPr lang="en-US" sz="1100" b="0" i="0" u="none" strike="noStrike" cap="none" dirty="0">
                <a:solidFill>
                  <a:schemeClr val="dk1"/>
                </a:solidFill>
                <a:latin typeface="Arial"/>
                <a:ea typeface="Arial"/>
                <a:cs typeface="Arial"/>
                <a:sym typeface="Arial"/>
              </a:rPr>
              <a:t>pre-integration of </a:t>
            </a:r>
            <a:r>
              <a:rPr lang="en-US" sz="1100" b="0" i="0" u="none" strike="noStrike" cap="none" dirty="0" err="1">
                <a:solidFill>
                  <a:schemeClr val="dk1"/>
                </a:solidFill>
                <a:latin typeface="Arial"/>
                <a:ea typeface="Arial"/>
                <a:cs typeface="Arial"/>
                <a:sym typeface="Arial"/>
              </a:rPr>
              <a:t>cubemap</a:t>
            </a:r>
            <a:r>
              <a:rPr lang="en-US" sz="1100" b="0" i="0" u="none" strike="noStrike" cap="none" dirty="0">
                <a:solidFill>
                  <a:schemeClr val="dk1"/>
                </a:solidFill>
                <a:latin typeface="Arial"/>
                <a:ea typeface="Arial"/>
                <a:cs typeface="Arial"/>
                <a:sym typeface="Arial"/>
              </a:rPr>
              <a:t> is simplified to reduce dimensionality explosion with L = V in pre-integration step, resulting in missing grazing angle stretching effect in practice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In the case of area lights, there is a pre-calculation</a:t>
            </a:r>
            <a:r>
              <a:rPr lang="en-US" sz="1100" b="0" i="0" u="none" strike="noStrike" cap="none" baseline="0" dirty="0" smtClean="0">
                <a:solidFill>
                  <a:schemeClr val="dk1"/>
                </a:solidFill>
                <a:latin typeface="Arial"/>
                <a:ea typeface="Arial"/>
                <a:cs typeface="Arial"/>
                <a:sym typeface="Arial"/>
              </a:rPr>
              <a:t> of a matrix transformation to convert from specular lobe to diffuse lobe. With textured area lights, the textures also need to be pre-integrated with the NDF</a:t>
            </a:r>
            <a:endParaRPr lang="en-US" sz="1100" b="0" i="0" u="none" strike="noStrike" cap="none" dirty="0">
              <a:solidFill>
                <a:schemeClr val="dk1"/>
              </a:solidFill>
              <a:latin typeface="Arial"/>
              <a:ea typeface="Arial"/>
              <a:cs typeface="Arial"/>
              <a:sym typeface="Arial"/>
            </a:endParaRPr>
          </a:p>
        </p:txBody>
      </p:sp>
      <p:sp>
        <p:nvSpPr>
          <p:cNvPr id="1181" name="Shape 1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1463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Shape 1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89" name="Shape 118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1341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5" name="Shape 11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7959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2" name="Shape 12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[Gotanda15] Y. </a:t>
            </a:r>
            <a:r>
              <a:rPr lang="en-US" sz="1100" b="0" i="0" u="none" strike="noStrike" cap="none" dirty="0" err="1">
                <a:solidFill>
                  <a:schemeClr val="dk1"/>
                </a:solidFill>
                <a:latin typeface="Arial"/>
                <a:ea typeface="Arial"/>
                <a:cs typeface="Arial"/>
                <a:sym typeface="Arial"/>
              </a:rPr>
              <a:t>Gotanda</a:t>
            </a:r>
            <a:r>
              <a:rPr lang="en-US" sz="1100" b="0" i="0" u="none" strike="noStrike" cap="none" dirty="0">
                <a:solidFill>
                  <a:schemeClr val="dk1"/>
                </a:solidFill>
                <a:latin typeface="Arial"/>
                <a:ea typeface="Arial"/>
                <a:cs typeface="Arial"/>
                <a:sym typeface="Arial"/>
              </a:rPr>
              <a:t>, Designing Physically Based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Models for Next Generation, </a:t>
            </a:r>
            <a:r>
              <a:rPr lang="en-US" sz="1100" b="0" i="0" u="none" strike="noStrike" cap="none" dirty="0" err="1">
                <a:solidFill>
                  <a:schemeClr val="dk1"/>
                </a:solidFill>
                <a:latin typeface="Arial"/>
                <a:ea typeface="Arial"/>
                <a:cs typeface="Arial"/>
                <a:sym typeface="Arial"/>
              </a:rPr>
              <a:t>Cedec</a:t>
            </a:r>
            <a:r>
              <a:rPr lang="en-US" sz="1100" b="0" i="0" u="none" strike="noStrike" cap="none" dirty="0">
                <a:solidFill>
                  <a:schemeClr val="dk1"/>
                </a:solidFill>
                <a:latin typeface="Arial"/>
                <a:ea typeface="Arial"/>
                <a:cs typeface="Arial"/>
                <a:sym typeface="Arial"/>
              </a:rPr>
              <a:t> 2015</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[Hammon17] E. </a:t>
            </a:r>
            <a:r>
              <a:rPr lang="en-US" sz="1100" b="0" i="0" u="none" strike="noStrike" cap="none" dirty="0" err="1">
                <a:solidFill>
                  <a:schemeClr val="dk1"/>
                </a:solidFill>
                <a:latin typeface="Arial"/>
                <a:ea typeface="Arial"/>
                <a:cs typeface="Arial"/>
                <a:sym typeface="Arial"/>
              </a:rPr>
              <a:t>Hammon</a:t>
            </a:r>
            <a:r>
              <a:rPr lang="en-US" sz="1100" b="0" i="0" u="none" strike="noStrike" cap="none" dirty="0">
                <a:solidFill>
                  <a:schemeClr val="dk1"/>
                </a:solidFill>
                <a:latin typeface="Arial"/>
                <a:ea typeface="Arial"/>
                <a:cs typeface="Arial"/>
                <a:sym typeface="Arial"/>
              </a:rPr>
              <a:t>, PBR Diffuse Lighting for </a:t>
            </a:r>
            <a:r>
              <a:rPr lang="en-US" sz="1100" b="0" i="0" u="none" strike="noStrike" cap="none" dirty="0" err="1">
                <a:solidFill>
                  <a:schemeClr val="dk1"/>
                </a:solidFill>
                <a:latin typeface="Arial"/>
                <a:ea typeface="Arial"/>
                <a:cs typeface="Arial"/>
                <a:sym typeface="Arial"/>
              </a:rPr>
              <a:t>GGX+Smith</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Microsurfaces</a:t>
            </a:r>
            <a:r>
              <a:rPr lang="en-US" sz="1100" b="0" i="0" u="none" strike="noStrike" cap="none" dirty="0">
                <a:solidFill>
                  <a:schemeClr val="dk1"/>
                </a:solidFill>
                <a:latin typeface="Arial"/>
                <a:ea typeface="Arial"/>
                <a:cs typeface="Arial"/>
                <a:sym typeface="Arial"/>
              </a:rPr>
              <a:t>, GDC 2017</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err="1" smtClean="0">
                <a:solidFill>
                  <a:schemeClr val="dk1"/>
                </a:solidFill>
                <a:latin typeface="Arial"/>
                <a:ea typeface="Arial"/>
                <a:cs typeface="Arial"/>
                <a:sym typeface="Arial"/>
              </a:rPr>
              <a:t>Gotanda</a:t>
            </a:r>
            <a:r>
              <a:rPr lang="en-US" sz="1100" b="0" i="0" u="none" strike="noStrike" cap="none" dirty="0" smtClean="0">
                <a:solidFill>
                  <a:schemeClr val="dk1"/>
                </a:solidFill>
                <a:latin typeface="Arial"/>
                <a:ea typeface="Arial"/>
                <a:cs typeface="Arial"/>
                <a:sym typeface="Arial"/>
              </a:rPr>
              <a:t> </a:t>
            </a:r>
            <a:r>
              <a:rPr lang="en-US" sz="1100" b="0" i="0" u="none" strike="noStrike" cap="none" dirty="0">
                <a:solidFill>
                  <a:schemeClr val="dk1"/>
                </a:solidFill>
                <a:latin typeface="Arial"/>
                <a:ea typeface="Arial"/>
                <a:cs typeface="Arial"/>
                <a:sym typeface="Arial"/>
              </a:rPr>
              <a:t>have provide an expensive approximation with a Facet BRDF that include </a:t>
            </a:r>
            <a:r>
              <a:rPr lang="en-US" sz="1100" b="0" i="0" u="none" strike="noStrike" cap="none" dirty="0" err="1">
                <a:solidFill>
                  <a:schemeClr val="dk1"/>
                </a:solidFill>
                <a:latin typeface="Arial"/>
                <a:ea typeface="Arial"/>
                <a:cs typeface="Arial"/>
                <a:sym typeface="Arial"/>
              </a:rPr>
              <a:t>Schlick</a:t>
            </a:r>
            <a:r>
              <a:rPr lang="en-US" sz="1100" b="0" i="0" u="none" strike="noStrike" cap="none" dirty="0">
                <a:solidFill>
                  <a:schemeClr val="dk1"/>
                </a:solidFill>
                <a:latin typeface="Arial"/>
                <a:ea typeface="Arial"/>
                <a:cs typeface="Arial"/>
                <a:sym typeface="Arial"/>
              </a:rPr>
              <a:t> Fresnel term to consider energy conservation. But this term is not physical as it is not reciprocal</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2373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0" name="Shape 121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[Shirley</a:t>
            </a:r>
            <a:r>
              <a:rPr lang="en-US" dirty="0"/>
              <a:t>5</a:t>
            </a:r>
            <a:r>
              <a:rPr lang="en-US" sz="1100" b="0" i="0" u="none" strike="noStrike" cap="none" dirty="0">
                <a:solidFill>
                  <a:schemeClr val="dk1"/>
                </a:solidFill>
                <a:latin typeface="Arial"/>
                <a:ea typeface="Arial"/>
                <a:cs typeface="Arial"/>
                <a:sym typeface="Arial"/>
              </a:rPr>
              <a:t>7] P. Shirley, A Practitioners’ Assessment of Light Reflection Models, 1995 Equation (5)</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[Hammon17] E. </a:t>
            </a:r>
            <a:r>
              <a:rPr lang="en-US" sz="1100" b="0" i="0" u="none" strike="noStrike" cap="none" dirty="0" err="1">
                <a:solidFill>
                  <a:schemeClr val="dk1"/>
                </a:solidFill>
                <a:latin typeface="Arial"/>
                <a:ea typeface="Arial"/>
                <a:cs typeface="Arial"/>
                <a:sym typeface="Arial"/>
              </a:rPr>
              <a:t>Hammon</a:t>
            </a:r>
            <a:r>
              <a:rPr lang="en-US" sz="1100" b="0" i="0" u="none" strike="noStrike" cap="none" dirty="0">
                <a:solidFill>
                  <a:schemeClr val="dk1"/>
                </a:solidFill>
                <a:latin typeface="Arial"/>
                <a:ea typeface="Arial"/>
                <a:cs typeface="Arial"/>
                <a:sym typeface="Arial"/>
              </a:rPr>
              <a:t>, PBR Diffuse Lighting for </a:t>
            </a:r>
            <a:r>
              <a:rPr lang="en-US" sz="1100" b="0" i="0" u="none" strike="noStrike" cap="none" dirty="0" err="1">
                <a:solidFill>
                  <a:schemeClr val="dk1"/>
                </a:solidFill>
                <a:latin typeface="Arial"/>
                <a:ea typeface="Arial"/>
                <a:cs typeface="Arial"/>
                <a:sym typeface="Arial"/>
              </a:rPr>
              <a:t>GGX+Smith</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Microsurfaces</a:t>
            </a:r>
            <a:r>
              <a:rPr lang="en-US" sz="1100" b="0" i="0" u="none" strike="noStrike" cap="none" dirty="0">
                <a:solidFill>
                  <a:schemeClr val="dk1"/>
                </a:solidFill>
                <a:latin typeface="Arial"/>
                <a:ea typeface="Arial"/>
                <a:cs typeface="Arial"/>
                <a:sym typeface="Arial"/>
              </a:rPr>
              <a:t>, GDC 2017</a:t>
            </a:r>
          </a:p>
          <a:p>
            <a:pPr marL="0" marR="0" lvl="0" indent="0" algn="l" rtl="0">
              <a:spcBef>
                <a:spcPts val="0"/>
              </a:spcBef>
              <a:spcAft>
                <a:spcPts val="0"/>
              </a:spcAft>
              <a:buClr>
                <a:schemeClr val="dk1"/>
              </a:buClr>
              <a:buSzPct val="25000"/>
              <a:buFont typeface="Arial"/>
              <a:buNone/>
            </a:pPr>
            <a:endParaRPr lang="fr-FR"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fr-FR" sz="1100" b="0" i="0" u="none" strike="noStrike" cap="none" dirty="0" smtClean="0">
                <a:solidFill>
                  <a:schemeClr val="dk1"/>
                </a:solidFill>
                <a:latin typeface="Arial"/>
                <a:ea typeface="Arial"/>
                <a:cs typeface="Arial"/>
                <a:sym typeface="Arial"/>
              </a:rPr>
              <a:t>The </a:t>
            </a:r>
            <a:r>
              <a:rPr lang="fr-FR" sz="1100" b="0" i="0" u="none" strike="noStrike" cap="none" dirty="0" err="1" smtClean="0">
                <a:solidFill>
                  <a:schemeClr val="dk1"/>
                </a:solidFill>
                <a:latin typeface="Arial"/>
                <a:ea typeface="Arial"/>
                <a:cs typeface="Arial"/>
                <a:sym typeface="Arial"/>
              </a:rPr>
              <a:t>facet</a:t>
            </a:r>
            <a:r>
              <a:rPr lang="fr-FR" sz="1100" b="0" i="0" u="none" strike="noStrike" cap="none" dirty="0" smtClean="0">
                <a:solidFill>
                  <a:schemeClr val="dk1"/>
                </a:solidFill>
                <a:latin typeface="Arial"/>
                <a:ea typeface="Arial"/>
                <a:cs typeface="Arial"/>
                <a:sym typeface="Arial"/>
              </a:rPr>
              <a:t> BRDF</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term</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more </a:t>
            </a:r>
            <a:r>
              <a:rPr lang="fr-FR" sz="1100" b="0" i="0" u="none" strike="noStrike" cap="none" baseline="0" dirty="0" err="1" smtClean="0">
                <a:solidFill>
                  <a:schemeClr val="dk1"/>
                </a:solidFill>
                <a:latin typeface="Arial"/>
                <a:ea typeface="Arial"/>
                <a:cs typeface="Arial"/>
                <a:sym typeface="Arial"/>
              </a:rPr>
              <a:t>complete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than</a:t>
            </a:r>
            <a:r>
              <a:rPr lang="fr-FR" sz="1100" b="0" i="0" u="none" strike="noStrike" cap="none" baseline="0" dirty="0" smtClean="0">
                <a:solidFill>
                  <a:schemeClr val="dk1"/>
                </a:solidFill>
                <a:latin typeface="Arial"/>
                <a:ea typeface="Arial"/>
                <a:cs typeface="Arial"/>
                <a:sym typeface="Arial"/>
              </a:rPr>
              <a:t> the one </a:t>
            </a:r>
            <a:r>
              <a:rPr lang="fr-FR" sz="1100" b="0" i="0" u="none" strike="noStrike" cap="none" baseline="0" dirty="0" err="1" smtClean="0">
                <a:solidFill>
                  <a:schemeClr val="dk1"/>
                </a:solidFill>
                <a:latin typeface="Arial"/>
                <a:ea typeface="Arial"/>
                <a:cs typeface="Arial"/>
                <a:sym typeface="Arial"/>
              </a:rPr>
              <a:t>from</a:t>
            </a:r>
            <a:r>
              <a:rPr lang="fr-FR" sz="1100" b="0" i="0" u="none" strike="noStrike" cap="none" baseline="0" dirty="0" smtClean="0">
                <a:solidFill>
                  <a:schemeClr val="dk1"/>
                </a:solidFill>
                <a:latin typeface="Arial"/>
                <a:ea typeface="Arial"/>
                <a:cs typeface="Arial"/>
                <a:sym typeface="Arial"/>
              </a:rPr>
              <a:t> Gotanda as </a:t>
            </a:r>
            <a:r>
              <a:rPr lang="fr-FR" sz="1100" b="0" i="0" u="none" strike="noStrike" cap="none" baseline="0" dirty="0" err="1" smtClean="0">
                <a:solidFill>
                  <a:schemeClr val="dk1"/>
                </a:solidFill>
                <a:latin typeface="Arial"/>
                <a:ea typeface="Arial"/>
                <a:cs typeface="Arial"/>
                <a:sym typeface="Arial"/>
              </a:rPr>
              <a:t>it</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reciprocal</a:t>
            </a:r>
            <a:r>
              <a:rPr lang="fr-FR" sz="1100" b="0" i="0" u="none" strike="noStrike" cap="none" baseline="0" dirty="0" smtClean="0">
                <a:solidFill>
                  <a:schemeClr val="dk1"/>
                </a:solidFill>
                <a:latin typeface="Arial"/>
                <a:ea typeface="Arial"/>
                <a:cs typeface="Arial"/>
                <a:sym typeface="Arial"/>
              </a:rPr>
              <a:t>. It </a:t>
            </a:r>
            <a:r>
              <a:rPr lang="fr-FR" sz="1100" b="0" i="0" u="none" strike="noStrike" cap="none" baseline="0" dirty="0" err="1" smtClean="0">
                <a:solidFill>
                  <a:schemeClr val="dk1"/>
                </a:solidFill>
                <a:latin typeface="Arial"/>
                <a:ea typeface="Arial"/>
                <a:cs typeface="Arial"/>
                <a:sym typeface="Arial"/>
              </a:rPr>
              <a:t>also</a:t>
            </a:r>
            <a:r>
              <a:rPr lang="fr-FR" sz="1100" b="0" i="0" u="none" strike="noStrike" cap="none" baseline="0" dirty="0" smtClean="0">
                <a:solidFill>
                  <a:schemeClr val="dk1"/>
                </a:solidFill>
                <a:latin typeface="Arial"/>
                <a:ea typeface="Arial"/>
                <a:cs typeface="Arial"/>
                <a:sym typeface="Arial"/>
              </a:rPr>
              <a:t> match the </a:t>
            </a:r>
            <a:r>
              <a:rPr lang="fr-FR" sz="1100" b="0" i="0" u="none" strike="noStrike" cap="none" baseline="0" dirty="0" err="1" smtClean="0">
                <a:solidFill>
                  <a:schemeClr val="dk1"/>
                </a:solidFill>
                <a:latin typeface="Arial"/>
                <a:ea typeface="Arial"/>
                <a:cs typeface="Arial"/>
                <a:sym typeface="Arial"/>
              </a:rPr>
              <a:t>derivation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from</a:t>
            </a:r>
            <a:r>
              <a:rPr lang="fr-FR" sz="1100" b="0" i="0" u="none" strike="noStrike" cap="none" baseline="0" dirty="0" smtClean="0">
                <a:solidFill>
                  <a:schemeClr val="dk1"/>
                </a:solidFill>
                <a:latin typeface="Arial"/>
                <a:ea typeface="Arial"/>
                <a:cs typeface="Arial"/>
                <a:sym typeface="Arial"/>
              </a:rPr>
              <a:t> Shirley for </a:t>
            </a:r>
            <a:r>
              <a:rPr lang="fr-FR" sz="1100" b="0" i="0" u="none" strike="noStrike" cap="none" baseline="0" dirty="0" err="1" smtClean="0">
                <a:solidFill>
                  <a:schemeClr val="dk1"/>
                </a:solidFill>
                <a:latin typeface="Arial"/>
                <a:ea typeface="Arial"/>
                <a:cs typeface="Arial"/>
                <a:sym typeface="Arial"/>
              </a:rPr>
              <a:t>energy</a:t>
            </a:r>
            <a:r>
              <a:rPr lang="fr-FR" sz="1100" b="0" i="0" u="none" strike="noStrike" cap="none" baseline="0" dirty="0" smtClean="0">
                <a:solidFill>
                  <a:schemeClr val="dk1"/>
                </a:solidFill>
                <a:latin typeface="Arial"/>
                <a:ea typeface="Arial"/>
                <a:cs typeface="Arial"/>
                <a:sym typeface="Arial"/>
              </a:rPr>
              <a:t> conservation </a:t>
            </a:r>
            <a:r>
              <a:rPr lang="fr-FR" sz="1100" b="0" i="0" u="none" strike="noStrike" cap="none" baseline="0" dirty="0" err="1" smtClean="0">
                <a:solidFill>
                  <a:schemeClr val="dk1"/>
                </a:solidFill>
                <a:latin typeface="Arial"/>
                <a:ea typeface="Arial"/>
                <a:cs typeface="Arial"/>
                <a:sym typeface="Arial"/>
              </a:rPr>
              <a:t>between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specular</a:t>
            </a:r>
            <a:r>
              <a:rPr lang="fr-FR" sz="1100" b="0" i="0" u="none" strike="noStrike" cap="none" baseline="0" dirty="0" smtClean="0">
                <a:solidFill>
                  <a:schemeClr val="dk1"/>
                </a:solidFill>
                <a:latin typeface="Arial"/>
                <a:ea typeface="Arial"/>
                <a:cs typeface="Arial"/>
                <a:sym typeface="Arial"/>
              </a:rPr>
              <a:t> and diffuse. But </a:t>
            </a:r>
            <a:r>
              <a:rPr lang="fr-FR" sz="1100" b="0" i="0" u="none" strike="noStrike" cap="none" baseline="0" dirty="0" err="1" smtClean="0">
                <a:solidFill>
                  <a:schemeClr val="dk1"/>
                </a:solidFill>
                <a:latin typeface="Arial"/>
                <a:ea typeface="Arial"/>
                <a:cs typeface="Arial"/>
                <a:sym typeface="Arial"/>
              </a:rPr>
              <a:t>this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derivation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based</a:t>
            </a:r>
            <a:r>
              <a:rPr lang="fr-FR" sz="1100" b="0" i="0" u="none" strike="noStrike" cap="none" baseline="0" dirty="0" smtClean="0">
                <a:solidFill>
                  <a:schemeClr val="dk1"/>
                </a:solidFill>
                <a:latin typeface="Arial"/>
                <a:ea typeface="Arial"/>
                <a:cs typeface="Arial"/>
                <a:sym typeface="Arial"/>
              </a:rPr>
              <a:t> on Fresnel Schlick, not the real Fresnel </a:t>
            </a:r>
            <a:r>
              <a:rPr lang="fr-FR" sz="1100" b="0" i="0" u="none" strike="noStrike" cap="none" baseline="0" dirty="0" err="1" smtClean="0">
                <a:solidFill>
                  <a:schemeClr val="dk1"/>
                </a:solidFill>
                <a:latin typeface="Arial"/>
                <a:ea typeface="Arial"/>
                <a:cs typeface="Arial"/>
                <a:sym typeface="Arial"/>
              </a:rPr>
              <a:t>term</a:t>
            </a:r>
            <a:r>
              <a:rPr lang="fr-FR" sz="1100" b="0" i="0" u="none" strike="noStrike" cap="none" baseline="0" dirty="0" smtClean="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Note 1.05 is 21 / 20 as in Shirley and </a:t>
            </a:r>
            <a:r>
              <a:rPr lang="en-US" sz="1100" b="0" i="0" u="none" strike="noStrike" cap="none" dirty="0" err="1">
                <a:solidFill>
                  <a:schemeClr val="dk1"/>
                </a:solidFill>
                <a:latin typeface="Arial"/>
                <a:ea typeface="Arial"/>
                <a:cs typeface="Arial"/>
                <a:sym typeface="Arial"/>
              </a:rPr>
              <a:t>Gotanda</a:t>
            </a:r>
            <a:r>
              <a:rPr lang="en-US" sz="1100" b="0" i="0" u="none" strike="noStrike" cap="none" dirty="0">
                <a:solidFill>
                  <a:schemeClr val="dk1"/>
                </a:solidFill>
                <a:latin typeface="Arial"/>
                <a:ea typeface="Arial"/>
                <a:cs typeface="Arial"/>
                <a:sym typeface="Arial"/>
              </a:rPr>
              <a:t> attempt</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new consensus ?</a:t>
            </a:r>
          </a:p>
          <a:p>
            <a:pPr marL="0" marR="0" lvl="0" indent="0" algn="l" rtl="0">
              <a:spcBef>
                <a:spcPts val="0"/>
              </a:spcBef>
              <a:spcAft>
                <a:spcPts val="0"/>
              </a:spcAft>
              <a:buClr>
                <a:schemeClr val="dk1"/>
              </a:buClr>
              <a:buSzPct val="25000"/>
              <a:buFont typeface="Arial"/>
              <a:buNone/>
            </a:pPr>
            <a:r>
              <a:rPr lang="en-US" sz="1100" b="0" i="0" u="none" strike="noStrike" cap="none" dirty="0" err="1">
                <a:solidFill>
                  <a:schemeClr val="dk1"/>
                </a:solidFill>
                <a:latin typeface="Arial"/>
                <a:ea typeface="Arial"/>
                <a:cs typeface="Arial"/>
                <a:sym typeface="Arial"/>
              </a:rPr>
              <a:t>Hammon</a:t>
            </a:r>
            <a:r>
              <a:rPr lang="en-US" sz="1100" b="0" i="0" u="none" strike="noStrike" cap="none" dirty="0">
                <a:solidFill>
                  <a:schemeClr val="dk1"/>
                </a:solidFill>
                <a:latin typeface="Arial"/>
                <a:ea typeface="Arial"/>
                <a:cs typeface="Arial"/>
                <a:sym typeface="Arial"/>
              </a:rPr>
              <a:t> exhibit darkening at smooth edge and </a:t>
            </a:r>
            <a:r>
              <a:rPr lang="en-US" sz="1100" b="0" i="0" u="none" strike="noStrike" cap="none" dirty="0" smtClean="0">
                <a:solidFill>
                  <a:schemeClr val="dk1"/>
                </a:solidFill>
                <a:latin typeface="Arial"/>
                <a:ea typeface="Arial"/>
                <a:cs typeface="Arial"/>
                <a:sym typeface="Arial"/>
              </a:rPr>
              <a:t>backscattering, similar properties</a:t>
            </a:r>
            <a:r>
              <a:rPr lang="en-US" sz="1100" b="0" i="0" u="none" strike="noStrike" cap="none" baseline="0" dirty="0" smtClean="0">
                <a:solidFill>
                  <a:schemeClr val="dk1"/>
                </a:solidFill>
                <a:latin typeface="Arial"/>
                <a:ea typeface="Arial"/>
                <a:cs typeface="Arial"/>
                <a:sym typeface="Arial"/>
              </a:rPr>
              <a:t> as Disney </a:t>
            </a:r>
            <a:r>
              <a:rPr lang="en-US" sz="1100" b="0" i="0" u="none" strike="noStrike" cap="none" baseline="0" dirty="0" err="1" smtClean="0">
                <a:solidFill>
                  <a:schemeClr val="dk1"/>
                </a:solidFill>
                <a:latin typeface="Arial"/>
                <a:ea typeface="Arial"/>
                <a:cs typeface="Arial"/>
                <a:sym typeface="Arial"/>
              </a:rPr>
              <a:t>difffuse</a:t>
            </a:r>
            <a:r>
              <a:rPr lang="en-US" sz="1100" b="0" i="0" u="none" strike="noStrike" cap="none" dirty="0" smtClean="0">
                <a:solidFill>
                  <a:schemeClr val="dk1"/>
                </a:solidFill>
                <a:latin typeface="Arial"/>
                <a:ea typeface="Arial"/>
                <a:cs typeface="Arial"/>
                <a:sym typeface="Arial"/>
              </a:rPr>
              <a:t>.</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But </a:t>
            </a:r>
            <a:r>
              <a:rPr lang="en-US" sz="1100" b="0" i="0" u="none" strike="noStrike" cap="none" dirty="0" err="1">
                <a:solidFill>
                  <a:schemeClr val="dk1"/>
                </a:solidFill>
                <a:latin typeface="Arial"/>
                <a:ea typeface="Arial"/>
                <a:cs typeface="Arial"/>
                <a:sym typeface="Arial"/>
              </a:rPr>
              <a:t>Hammon</a:t>
            </a:r>
            <a:r>
              <a:rPr lang="en-US" sz="1100" b="0" i="0" u="none" strike="noStrike" cap="none" dirty="0">
                <a:solidFill>
                  <a:schemeClr val="dk1"/>
                </a:solidFill>
                <a:latin typeface="Arial"/>
                <a:ea typeface="Arial"/>
                <a:cs typeface="Arial"/>
                <a:sym typeface="Arial"/>
              </a:rPr>
              <a:t> have use his model only for direct lighting, not indirect lighting.</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For lighting coherency we may pre-integrate single and multi in two different term to apply on albedo and albedo square.</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What about LTC for area Light ?</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743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Shape 1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0" name="Shape 12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[Meneveaux17] D. </a:t>
            </a:r>
            <a:r>
              <a:rPr lang="en-US" sz="1100" b="0" i="0" u="none" strike="noStrike" cap="none" dirty="0" err="1">
                <a:solidFill>
                  <a:schemeClr val="dk1"/>
                </a:solidFill>
                <a:latin typeface="Arial"/>
                <a:ea typeface="Arial"/>
                <a:cs typeface="Arial"/>
                <a:sym typeface="Arial"/>
              </a:rPr>
              <a:t>Meneveaux</a:t>
            </a:r>
            <a:r>
              <a:rPr lang="en-US" sz="1100" b="0" i="0" u="none" strike="noStrike" cap="none" dirty="0">
                <a:solidFill>
                  <a:schemeClr val="dk1"/>
                </a:solidFill>
                <a:latin typeface="Arial"/>
                <a:ea typeface="Arial"/>
                <a:cs typeface="Arial"/>
                <a:sym typeface="Arial"/>
              </a:rPr>
              <a:t>, Rendering Rough Opaque Materials with Interfaced </a:t>
            </a:r>
            <a:r>
              <a:rPr lang="en-US" sz="1100" b="0" i="0" u="none" strike="noStrike" cap="none" dirty="0" err="1">
                <a:solidFill>
                  <a:schemeClr val="dk1"/>
                </a:solidFill>
                <a:latin typeface="Arial"/>
                <a:ea typeface="Arial"/>
                <a:cs typeface="Arial"/>
                <a:sym typeface="Arial"/>
              </a:rPr>
              <a:t>Lambertian</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Microfacets</a:t>
            </a:r>
            <a:r>
              <a:rPr lang="en-US" sz="1100" b="0" i="0" u="none" strike="noStrike" cap="none" dirty="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Previous BRDF use </a:t>
            </a:r>
            <a:r>
              <a:rPr lang="en-US" sz="1100" b="0" i="0" u="none" strike="noStrike" cap="none" dirty="0" err="1">
                <a:solidFill>
                  <a:schemeClr val="dk1"/>
                </a:solidFill>
                <a:latin typeface="Arial"/>
                <a:ea typeface="Arial"/>
                <a:cs typeface="Arial"/>
                <a:sym typeface="Arial"/>
              </a:rPr>
              <a:t>Shlick</a:t>
            </a:r>
            <a:r>
              <a:rPr lang="en-US" sz="1100" b="0" i="0" u="none" strike="noStrike" cap="none" dirty="0">
                <a:solidFill>
                  <a:schemeClr val="dk1"/>
                </a:solidFill>
                <a:latin typeface="Arial"/>
                <a:ea typeface="Arial"/>
                <a:cs typeface="Arial"/>
                <a:sym typeface="Arial"/>
              </a:rPr>
              <a:t> Fresnel, but to do it correctly it should use exact Fresnel Term and take into account the multiple reflection within the Fresnel interface.</a:t>
            </a:r>
          </a:p>
        </p:txBody>
      </p:sp>
    </p:spTree>
    <p:extLst>
      <p:ext uri="{BB962C8B-B14F-4D97-AF65-F5344CB8AC3E}">
        <p14:creationId xmlns:p14="http://schemas.microsoft.com/office/powerpoint/2010/main" val="265451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Shape 85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Rendering engineers tend to talk about physically </a:t>
            </a:r>
            <a:r>
              <a:rPr lang="en-US" sz="1100" b="0" i="1" u="none" strike="noStrike" cap="none">
                <a:solidFill>
                  <a:schemeClr val="dk1"/>
                </a:solidFill>
                <a:latin typeface="Arial"/>
                <a:ea typeface="Arial"/>
                <a:cs typeface="Arial"/>
                <a:sym typeface="Arial"/>
              </a:rPr>
              <a:t>inspired</a:t>
            </a:r>
            <a:r>
              <a:rPr lang="en-US" sz="1100" b="0" i="0" u="none" strike="noStrike" cap="none">
                <a:solidFill>
                  <a:schemeClr val="dk1"/>
                </a:solidFill>
                <a:latin typeface="Arial"/>
                <a:ea typeface="Arial"/>
                <a:cs typeface="Arial"/>
                <a:sym typeface="Arial"/>
              </a:rPr>
              <a:t> materials rather than physically </a:t>
            </a:r>
            <a:r>
              <a:rPr lang="en-US" sz="1100" b="0" i="1" u="none" strike="noStrike" cap="none">
                <a:solidFill>
                  <a:schemeClr val="dk1"/>
                </a:solidFill>
                <a:latin typeface="Arial"/>
                <a:ea typeface="Arial"/>
                <a:cs typeface="Arial"/>
                <a:sym typeface="Arial"/>
              </a:rPr>
              <a:t>based</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54" name="Shape 8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21495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Shape 1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1" name="Shape 123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[Meneveaux17] D. </a:t>
            </a:r>
            <a:r>
              <a:rPr lang="en-US" sz="1100" b="0" i="0" u="none" strike="noStrike" cap="none" dirty="0" err="1">
                <a:solidFill>
                  <a:schemeClr val="dk1"/>
                </a:solidFill>
                <a:latin typeface="Arial"/>
                <a:ea typeface="Arial"/>
                <a:cs typeface="Arial"/>
                <a:sym typeface="Arial"/>
              </a:rPr>
              <a:t>Meneveaux</a:t>
            </a:r>
            <a:r>
              <a:rPr lang="en-US" sz="1100" b="0" i="0" u="none" strike="noStrike" cap="none" dirty="0">
                <a:solidFill>
                  <a:schemeClr val="dk1"/>
                </a:solidFill>
                <a:latin typeface="Arial"/>
                <a:ea typeface="Arial"/>
                <a:cs typeface="Arial"/>
                <a:sym typeface="Arial"/>
              </a:rPr>
              <a:t>, Rendering Rough Opaque Materials with Interfaced </a:t>
            </a:r>
            <a:r>
              <a:rPr lang="en-US" sz="1100" b="0" i="0" u="none" strike="noStrike" cap="none" dirty="0" err="1">
                <a:solidFill>
                  <a:schemeClr val="dk1"/>
                </a:solidFill>
                <a:latin typeface="Arial"/>
                <a:ea typeface="Arial"/>
                <a:cs typeface="Arial"/>
                <a:sym typeface="Arial"/>
              </a:rPr>
              <a:t>Lambertian</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Microfacets</a:t>
            </a:r>
            <a:r>
              <a:rPr lang="en-US" sz="1100" b="0" i="0" u="none" strike="noStrike" cap="none" dirty="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There is darkening at smooth edge and backscatter </a:t>
            </a:r>
            <a:r>
              <a:rPr lang="en-US" sz="1100" b="0" i="0" u="none" strike="noStrike" cap="none" dirty="0" smtClean="0">
                <a:solidFill>
                  <a:schemeClr val="dk1"/>
                </a:solidFill>
                <a:latin typeface="Arial"/>
                <a:ea typeface="Arial"/>
                <a:cs typeface="Arial"/>
                <a:sym typeface="Arial"/>
              </a:rPr>
              <a:t>behavior</a:t>
            </a:r>
            <a:r>
              <a:rPr lang="en-US" sz="1100" b="0" i="0" u="none" strike="noStrike" cap="none" baseline="0" dirty="0" smtClean="0">
                <a:solidFill>
                  <a:schemeClr val="dk1"/>
                </a:solidFill>
                <a:latin typeface="Arial"/>
                <a:ea typeface="Arial"/>
                <a:cs typeface="Arial"/>
                <a:sym typeface="Arial"/>
              </a:rPr>
              <a:t> like with </a:t>
            </a:r>
            <a:r>
              <a:rPr lang="en-US" sz="1100" b="0" i="0" u="none" strike="noStrike" cap="none" baseline="0" dirty="0" err="1" smtClean="0">
                <a:solidFill>
                  <a:schemeClr val="dk1"/>
                </a:solidFill>
                <a:latin typeface="Arial"/>
                <a:ea typeface="Arial"/>
                <a:cs typeface="Arial"/>
                <a:sym typeface="Arial"/>
              </a:rPr>
              <a:t>Hammon</a:t>
            </a:r>
            <a:r>
              <a:rPr lang="en-US" sz="1100" b="0" i="0" u="none" strike="noStrike" cap="none" baseline="0" dirty="0" smtClean="0">
                <a:solidFill>
                  <a:schemeClr val="dk1"/>
                </a:solidFill>
                <a:latin typeface="Arial"/>
                <a:ea typeface="Arial"/>
                <a:cs typeface="Arial"/>
                <a:sym typeface="Arial"/>
              </a:rPr>
              <a:t>.</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9965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Shape 1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39" name="Shape 123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Previous approach follow a physical representation of </a:t>
            </a:r>
            <a:r>
              <a:rPr lang="en-US" sz="1100" b="0" i="0" u="none" strike="noStrike" cap="none" dirty="0" err="1">
                <a:solidFill>
                  <a:schemeClr val="dk1"/>
                </a:solidFill>
                <a:latin typeface="Arial"/>
                <a:ea typeface="Arial"/>
                <a:cs typeface="Arial"/>
                <a:sym typeface="Arial"/>
              </a:rPr>
              <a:t>specular+diffuse</a:t>
            </a:r>
            <a:r>
              <a:rPr lang="en-US" sz="1100" b="0" i="0" u="none" strike="noStrike" cap="none" dirty="0">
                <a:solidFill>
                  <a:schemeClr val="dk1"/>
                </a:solidFill>
                <a:latin typeface="Arial"/>
                <a:ea typeface="Arial"/>
                <a:cs typeface="Arial"/>
                <a:sym typeface="Arial"/>
              </a:rPr>
              <a:t> BRDF that I describe in previous section, it mean that diffuse and specular have the same properties, like same roughness.</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This is convenient but this representation doesn’t match most of real world surface. Maybe a better way will be to handle diffuse BRDF and specular BRDF as layer instead, </a:t>
            </a:r>
          </a:p>
        </p:txBody>
      </p:sp>
    </p:spTree>
    <p:extLst>
      <p:ext uri="{BB962C8B-B14F-4D97-AF65-F5344CB8AC3E}">
        <p14:creationId xmlns:p14="http://schemas.microsoft.com/office/powerpoint/2010/main" val="318064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Shape 1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47" name="Shape 124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Roughness for </a:t>
            </a:r>
            <a:r>
              <a:rPr lang="en-US" sz="1100" b="0" i="0" u="none" strike="noStrike" cap="none" dirty="0">
                <a:solidFill>
                  <a:schemeClr val="dk1"/>
                </a:solidFill>
                <a:latin typeface="Arial"/>
                <a:ea typeface="Arial"/>
                <a:cs typeface="Arial"/>
                <a:sym typeface="Arial"/>
              </a:rPr>
              <a:t>diffuse will be different from roughness of specular. This provide more control by the artists and is already a well established practice in VFX industry.</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Then the problem </a:t>
            </a:r>
            <a:r>
              <a:rPr lang="en-US" sz="1100" b="0" i="0" u="none" strike="noStrike" cap="none" dirty="0" smtClean="0">
                <a:solidFill>
                  <a:schemeClr val="dk1"/>
                </a:solidFill>
                <a:latin typeface="Arial"/>
                <a:ea typeface="Arial"/>
                <a:cs typeface="Arial"/>
                <a:sym typeface="Arial"/>
              </a:rPr>
              <a:t>is to </a:t>
            </a:r>
            <a:r>
              <a:rPr lang="en-US" sz="1100" b="0" i="0" u="none" strike="noStrike" cap="none" dirty="0">
                <a:solidFill>
                  <a:schemeClr val="dk1"/>
                </a:solidFill>
                <a:latin typeface="Arial"/>
                <a:ea typeface="Arial"/>
                <a:cs typeface="Arial"/>
                <a:sym typeface="Arial"/>
              </a:rPr>
              <a:t>find an approximation for a simple Facet BRDF of 1/PI. </a:t>
            </a:r>
            <a:r>
              <a:rPr lang="en-US" sz="1100" b="0" i="0" u="none" strike="noStrike" cap="none" dirty="0" smtClean="0">
                <a:solidFill>
                  <a:schemeClr val="dk1"/>
                </a:solidFill>
                <a:latin typeface="Arial"/>
                <a:ea typeface="Arial"/>
                <a:cs typeface="Arial"/>
                <a:sym typeface="Arial"/>
              </a:rPr>
              <a:t>Should </a:t>
            </a:r>
            <a:r>
              <a:rPr lang="en-US" sz="1100" b="0" i="0" u="none" strike="noStrike" cap="none" dirty="0">
                <a:solidFill>
                  <a:schemeClr val="dk1"/>
                </a:solidFill>
                <a:latin typeface="Arial"/>
                <a:ea typeface="Arial"/>
                <a:cs typeface="Arial"/>
                <a:sym typeface="Arial"/>
              </a:rPr>
              <a:t>be easier than what have been done by previous work.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Most difficult</a:t>
            </a:r>
            <a:r>
              <a:rPr lang="en-US" sz="1100" b="0" i="0" u="none" strike="noStrike" cap="none" baseline="0" dirty="0" smtClean="0">
                <a:solidFill>
                  <a:schemeClr val="dk1"/>
                </a:solidFill>
                <a:latin typeface="Arial"/>
                <a:ea typeface="Arial"/>
                <a:cs typeface="Arial"/>
                <a:sym typeface="Arial"/>
              </a:rPr>
              <a:t> part is to find a correct approximation from a Rough Specular, Rough diffuse Fresnel interface with multiple reflection.</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Still it require one extra roughness </a:t>
            </a:r>
            <a:r>
              <a:rPr lang="en-US" sz="1100" b="0" i="0" u="none" strike="noStrike" cap="none" dirty="0" smtClean="0">
                <a:solidFill>
                  <a:schemeClr val="dk1"/>
                </a:solidFill>
                <a:latin typeface="Arial"/>
                <a:ea typeface="Arial"/>
                <a:cs typeface="Arial"/>
                <a:sym typeface="Arial"/>
              </a:rPr>
              <a:t>parameters (2 for anisotropy), </a:t>
            </a:r>
            <a:r>
              <a:rPr lang="en-US" sz="1100" b="0" i="0" u="none" strike="noStrike" cap="none" dirty="0">
                <a:solidFill>
                  <a:schemeClr val="dk1"/>
                </a:solidFill>
                <a:latin typeface="Arial"/>
                <a:ea typeface="Arial"/>
                <a:cs typeface="Arial"/>
                <a:sym typeface="Arial"/>
              </a:rPr>
              <a:t>thus why game </a:t>
            </a:r>
            <a:r>
              <a:rPr lang="en-US" sz="1100" b="0" i="0" u="none" strike="noStrike" cap="none" dirty="0" smtClean="0">
                <a:solidFill>
                  <a:schemeClr val="dk1"/>
                </a:solidFill>
                <a:latin typeface="Arial"/>
                <a:ea typeface="Arial"/>
                <a:cs typeface="Arial"/>
                <a:sym typeface="Arial"/>
              </a:rPr>
              <a:t>it is not use in game due</a:t>
            </a:r>
            <a:r>
              <a:rPr lang="en-US" sz="1100" b="0" i="0" u="none" strike="noStrike" cap="none" baseline="0" dirty="0" smtClean="0">
                <a:solidFill>
                  <a:schemeClr val="dk1"/>
                </a:solidFill>
                <a:latin typeface="Arial"/>
                <a:ea typeface="Arial"/>
                <a:cs typeface="Arial"/>
                <a:sym typeface="Arial"/>
              </a:rPr>
              <a:t> to </a:t>
            </a:r>
            <a:r>
              <a:rPr lang="en-US" sz="1100" b="0" i="0" u="none" strike="noStrike" cap="none" baseline="0" dirty="0" err="1" smtClean="0">
                <a:solidFill>
                  <a:schemeClr val="dk1"/>
                </a:solidFill>
                <a:latin typeface="Arial"/>
                <a:ea typeface="Arial"/>
                <a:cs typeface="Arial"/>
                <a:sym typeface="Arial"/>
              </a:rPr>
              <a:t>gbuffer</a:t>
            </a:r>
            <a:r>
              <a:rPr lang="en-US" sz="1100" b="0" i="0" u="none" strike="noStrike" cap="none" baseline="0" dirty="0" smtClean="0">
                <a:solidFill>
                  <a:schemeClr val="dk1"/>
                </a:solidFill>
                <a:latin typeface="Arial"/>
                <a:ea typeface="Arial"/>
                <a:cs typeface="Arial"/>
                <a:sym typeface="Arial"/>
              </a:rPr>
              <a:t> storage</a:t>
            </a:r>
            <a:r>
              <a:rPr lang="en-US" sz="1100" b="0" i="0" u="none" strike="noStrike" cap="none" dirty="0" smtClean="0">
                <a:solidFill>
                  <a:schemeClr val="dk1"/>
                </a:solidFill>
                <a:latin typeface="Arial"/>
                <a:ea typeface="Arial"/>
                <a:cs typeface="Arial"/>
                <a:sym typeface="Arial"/>
              </a:rPr>
              <a:t>.</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990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Shape 1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55" name="Shape 12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60795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Shape 1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1" name="Shape 126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[Burley12] B. Burley, Physically based shading at Disney,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2012</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Anisotropy is not something that is common in game engine due to its cost and extra complexity</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Something often missed is shadowing and masking term derive from NDF, and thus if the NDF is anisotropic, </a:t>
            </a:r>
            <a:r>
              <a:rPr lang="en-US" sz="1100" b="0" i="0" u="none" strike="noStrike" cap="none" dirty="0" smtClean="0">
                <a:solidFill>
                  <a:schemeClr val="dk1"/>
                </a:solidFill>
                <a:latin typeface="Arial"/>
                <a:ea typeface="Arial"/>
                <a:cs typeface="Arial"/>
                <a:sym typeface="Arial"/>
              </a:rPr>
              <a:t>the </a:t>
            </a:r>
            <a:r>
              <a:rPr lang="en-US" sz="1100" b="0" i="0" u="none" strike="noStrike" cap="none" dirty="0">
                <a:solidFill>
                  <a:schemeClr val="dk1"/>
                </a:solidFill>
                <a:latin typeface="Arial"/>
                <a:ea typeface="Arial"/>
                <a:cs typeface="Arial"/>
                <a:sym typeface="Arial"/>
              </a:rPr>
              <a:t>visibility term is.</a:t>
            </a:r>
          </a:p>
        </p:txBody>
      </p:sp>
    </p:spTree>
    <p:extLst>
      <p:ext uri="{BB962C8B-B14F-4D97-AF65-F5344CB8AC3E}">
        <p14:creationId xmlns:p14="http://schemas.microsoft.com/office/powerpoint/2010/main" val="353510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2" name="Shape 12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[McAuley15] S. McAuley, The rendering of far cry 4, Cedec 2015</a:t>
            </a:r>
          </a:p>
        </p:txBody>
      </p:sp>
    </p:spTree>
    <p:extLst>
      <p:ext uri="{BB962C8B-B14F-4D97-AF65-F5344CB8AC3E}">
        <p14:creationId xmlns:p14="http://schemas.microsoft.com/office/powerpoint/2010/main" val="22839741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Shape 1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79" name="Shape 12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[Pesce15] A. </a:t>
            </a:r>
            <a:r>
              <a:rPr lang="en-US" sz="1100" b="0" i="0" u="none" strike="noStrike" cap="none" dirty="0" err="1">
                <a:solidFill>
                  <a:schemeClr val="dk1"/>
                </a:solidFill>
                <a:latin typeface="Arial"/>
                <a:ea typeface="Arial"/>
                <a:cs typeface="Arial"/>
                <a:sym typeface="Arial"/>
              </a:rPr>
              <a:t>Pesce</a:t>
            </a:r>
            <a:r>
              <a:rPr lang="en-US" sz="1100" b="0" i="0" u="none" strike="noStrike" cap="none" dirty="0">
                <a:solidFill>
                  <a:schemeClr val="dk1"/>
                </a:solidFill>
                <a:latin typeface="Arial"/>
                <a:ea typeface="Arial"/>
                <a:cs typeface="Arial"/>
                <a:sym typeface="Arial"/>
              </a:rPr>
              <a:t>, M. </a:t>
            </a:r>
            <a:r>
              <a:rPr lang="en-US" sz="1100" b="0" i="0" u="none" strike="noStrike" cap="none" dirty="0" err="1">
                <a:solidFill>
                  <a:schemeClr val="dk1"/>
                </a:solidFill>
                <a:latin typeface="Arial"/>
                <a:ea typeface="Arial"/>
                <a:cs typeface="Arial"/>
                <a:sym typeface="Arial"/>
              </a:rPr>
              <a:t>Iwanicki</a:t>
            </a:r>
            <a:r>
              <a:rPr lang="en-US" sz="1100" b="0" i="0" u="none" strike="noStrike" cap="none" dirty="0">
                <a:solidFill>
                  <a:schemeClr val="dk1"/>
                </a:solidFill>
                <a:latin typeface="Arial"/>
                <a:ea typeface="Arial"/>
                <a:cs typeface="Arial"/>
                <a:sym typeface="Arial"/>
              </a:rPr>
              <a:t>, Approximate Models For Physically Based Rendering,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2015 - no hardware anisotropic filtering for </a:t>
            </a:r>
            <a:r>
              <a:rPr lang="en-US" sz="1100" b="0" i="0" u="none" strike="noStrike" cap="none" dirty="0" err="1">
                <a:solidFill>
                  <a:schemeClr val="dk1"/>
                </a:solidFill>
                <a:latin typeface="Arial"/>
                <a:ea typeface="Arial"/>
                <a:cs typeface="Arial"/>
                <a:sym typeface="Arial"/>
              </a:rPr>
              <a:t>cubemap</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[Revie11] D. Revie, Implementing Fur Using Deferred Shading, GPU Pro 2</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[McAuley15] S. </a:t>
            </a:r>
            <a:r>
              <a:rPr lang="en-US" sz="1100" b="0" i="0" u="none" strike="noStrike" cap="none" dirty="0" err="1">
                <a:solidFill>
                  <a:schemeClr val="dk1"/>
                </a:solidFill>
                <a:latin typeface="Arial"/>
                <a:ea typeface="Arial"/>
                <a:cs typeface="Arial"/>
                <a:sym typeface="Arial"/>
              </a:rPr>
              <a:t>McAuley</a:t>
            </a:r>
            <a:r>
              <a:rPr lang="en-US" sz="1100" b="0" i="0" u="none" strike="noStrike" cap="none" dirty="0">
                <a:solidFill>
                  <a:schemeClr val="dk1"/>
                </a:solidFill>
                <a:latin typeface="Arial"/>
                <a:ea typeface="Arial"/>
                <a:cs typeface="Arial"/>
                <a:sym typeface="Arial"/>
              </a:rPr>
              <a:t>, The rendering of far cry 4, </a:t>
            </a:r>
            <a:r>
              <a:rPr lang="en-US" sz="1100" b="0" i="0" u="none" strike="noStrike" cap="none" dirty="0" err="1">
                <a:solidFill>
                  <a:schemeClr val="dk1"/>
                </a:solidFill>
                <a:latin typeface="Arial"/>
                <a:ea typeface="Arial"/>
                <a:cs typeface="Arial"/>
                <a:sym typeface="Arial"/>
              </a:rPr>
              <a:t>Cedec</a:t>
            </a:r>
            <a:r>
              <a:rPr lang="en-US" sz="1100" b="0" i="0" u="none" strike="noStrike" cap="none" dirty="0">
                <a:solidFill>
                  <a:schemeClr val="dk1"/>
                </a:solidFill>
                <a:latin typeface="Arial"/>
                <a:ea typeface="Arial"/>
                <a:cs typeface="Arial"/>
                <a:sym typeface="Arial"/>
              </a:rPr>
              <a:t> 2015</a:t>
            </a:r>
          </a:p>
          <a:p>
            <a:pPr marL="0" marR="0" lvl="0" indent="0" algn="l" rtl="0">
              <a:spcBef>
                <a:spcPts val="0"/>
              </a:spcBef>
              <a:spcAft>
                <a:spcPts val="0"/>
              </a:spcAft>
              <a:buClr>
                <a:schemeClr val="dk1"/>
              </a:buClr>
              <a:buSzPct val="25000"/>
              <a:buFont typeface="Arial"/>
              <a:buNone/>
            </a:pPr>
            <a:endParaRPr lang="fr-FR"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fr-FR" sz="1100" b="0" i="0" u="none" strike="noStrike" cap="none" dirty="0" err="1" smtClean="0">
                <a:solidFill>
                  <a:schemeClr val="dk1"/>
                </a:solidFill>
                <a:latin typeface="Arial"/>
                <a:ea typeface="Arial"/>
                <a:cs typeface="Arial"/>
                <a:sym typeface="Arial"/>
              </a:rPr>
              <a:t>Supporting</a:t>
            </a:r>
            <a:r>
              <a:rPr lang="fr-FR" sz="1100" b="0" i="0" u="none" strike="noStrike" cap="none" dirty="0" smtClean="0">
                <a:solidFill>
                  <a:schemeClr val="dk1"/>
                </a:solidFill>
                <a:latin typeface="Arial"/>
                <a:ea typeface="Arial"/>
                <a:cs typeface="Arial"/>
                <a:sym typeface="Arial"/>
              </a:rPr>
              <a:t> </a:t>
            </a:r>
            <a:r>
              <a:rPr lang="fr-FR" sz="1100" b="0" i="0" u="none" strike="noStrike" cap="none" dirty="0" err="1" smtClean="0">
                <a:solidFill>
                  <a:schemeClr val="dk1"/>
                </a:solidFill>
                <a:latin typeface="Arial"/>
                <a:ea typeface="Arial"/>
                <a:cs typeface="Arial"/>
                <a:sym typeface="Arial"/>
              </a:rPr>
              <a:t>pre-integration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with</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cubemap</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not possible due to </a:t>
            </a:r>
            <a:r>
              <a:rPr lang="fr-FR" sz="1100" b="0" i="0" u="none" strike="noStrike" cap="none" baseline="0" dirty="0" err="1" smtClean="0">
                <a:solidFill>
                  <a:schemeClr val="dk1"/>
                </a:solidFill>
                <a:latin typeface="Arial"/>
                <a:ea typeface="Arial"/>
                <a:cs typeface="Arial"/>
                <a:sym typeface="Arial"/>
              </a:rPr>
              <a:t>dimmensionnality</a:t>
            </a:r>
            <a:r>
              <a:rPr lang="fr-FR" sz="1100" b="0" i="0" u="none" strike="noStrike" cap="none" baseline="0" dirty="0" smtClean="0">
                <a:solidFill>
                  <a:schemeClr val="dk1"/>
                </a:solidFill>
                <a:latin typeface="Arial"/>
                <a:ea typeface="Arial"/>
                <a:cs typeface="Arial"/>
                <a:sym typeface="Arial"/>
              </a:rPr>
              <a:t>. Game </a:t>
            </a:r>
            <a:r>
              <a:rPr lang="fr-FR" sz="1100" b="0" i="0" u="none" strike="noStrike" cap="none" baseline="0" dirty="0" err="1" smtClean="0">
                <a:solidFill>
                  <a:schemeClr val="dk1"/>
                </a:solidFill>
                <a:latin typeface="Arial"/>
                <a:ea typeface="Arial"/>
                <a:cs typeface="Arial"/>
                <a:sym typeface="Arial"/>
              </a:rPr>
              <a:t>rely</a:t>
            </a:r>
            <a:r>
              <a:rPr lang="fr-FR" sz="1100" b="0" i="0" u="none" strike="noStrike" cap="none" baseline="0" dirty="0" smtClean="0">
                <a:solidFill>
                  <a:schemeClr val="dk1"/>
                </a:solidFill>
                <a:latin typeface="Arial"/>
                <a:ea typeface="Arial"/>
                <a:cs typeface="Arial"/>
                <a:sym typeface="Arial"/>
              </a:rPr>
              <a:t> on a normal </a:t>
            </a:r>
            <a:r>
              <a:rPr lang="fr-FR" sz="1100" b="0" i="0" u="none" strike="noStrike" cap="none" baseline="0" dirty="0" err="1" smtClean="0">
                <a:solidFill>
                  <a:schemeClr val="dk1"/>
                </a:solidFill>
                <a:latin typeface="Arial"/>
                <a:ea typeface="Arial"/>
                <a:cs typeface="Arial"/>
                <a:sym typeface="Arial"/>
              </a:rPr>
              <a:t>vector</a:t>
            </a:r>
            <a:r>
              <a:rPr lang="fr-FR" sz="1100" b="0" i="0" u="none" strike="noStrike" cap="none" baseline="0" dirty="0" smtClean="0">
                <a:solidFill>
                  <a:schemeClr val="dk1"/>
                </a:solidFill>
                <a:latin typeface="Arial"/>
                <a:ea typeface="Arial"/>
                <a:cs typeface="Arial"/>
                <a:sym typeface="Arial"/>
              </a:rPr>
              <a:t> hack </a:t>
            </a:r>
            <a:r>
              <a:rPr lang="fr-FR" sz="1100" b="0" i="0" u="none" strike="noStrike" cap="none" baseline="0" dirty="0" err="1" smtClean="0">
                <a:solidFill>
                  <a:schemeClr val="dk1"/>
                </a:solidFill>
                <a:latin typeface="Arial"/>
                <a:ea typeface="Arial"/>
                <a:cs typeface="Arial"/>
                <a:sym typeface="Arial"/>
              </a:rPr>
              <a:t>introduce</a:t>
            </a:r>
            <a:r>
              <a:rPr lang="fr-FR" sz="1100" b="0" i="0" u="none" strike="noStrike" cap="none" baseline="0" dirty="0" smtClean="0">
                <a:solidFill>
                  <a:schemeClr val="dk1"/>
                </a:solidFill>
                <a:latin typeface="Arial"/>
                <a:ea typeface="Arial"/>
                <a:cs typeface="Arial"/>
                <a:sym typeface="Arial"/>
              </a:rPr>
              <a:t> by </a:t>
            </a:r>
            <a:r>
              <a:rPr lang="fr-FR" sz="1100" b="0" i="0" u="none" strike="noStrike" cap="none" baseline="0" dirty="0" err="1" smtClean="0">
                <a:solidFill>
                  <a:schemeClr val="dk1"/>
                </a:solidFill>
                <a:latin typeface="Arial"/>
                <a:ea typeface="Arial"/>
                <a:cs typeface="Arial"/>
                <a:sym typeface="Arial"/>
              </a:rPr>
              <a:t>Revie</a:t>
            </a:r>
            <a:r>
              <a:rPr lang="fr-FR" sz="1100" b="0" i="0" u="none" strike="noStrike" cap="none" baseline="0" dirty="0" smtClean="0">
                <a:solidFill>
                  <a:schemeClr val="dk1"/>
                </a:solidFill>
                <a:latin typeface="Arial"/>
                <a:ea typeface="Arial"/>
                <a:cs typeface="Arial"/>
                <a:sym typeface="Arial"/>
              </a:rPr>
              <a:t> and use in Far car 4 and The </a:t>
            </a:r>
            <a:r>
              <a:rPr lang="fr-FR" sz="1100" b="0" i="0" u="none" strike="noStrike" cap="none" baseline="0" dirty="0" err="1" smtClean="0">
                <a:solidFill>
                  <a:schemeClr val="dk1"/>
                </a:solidFill>
                <a:latin typeface="Arial"/>
                <a:ea typeface="Arial"/>
                <a:cs typeface="Arial"/>
                <a:sym typeface="Arial"/>
              </a:rPr>
              <a:t>order</a:t>
            </a:r>
            <a:r>
              <a:rPr lang="fr-FR" sz="1100" b="0" i="0" u="none" strike="noStrike" cap="none" baseline="0" dirty="0" smtClean="0">
                <a:solidFill>
                  <a:schemeClr val="dk1"/>
                </a:solidFill>
                <a:latin typeface="Arial"/>
                <a:ea typeface="Arial"/>
                <a:cs typeface="Arial"/>
                <a:sym typeface="Arial"/>
              </a:rPr>
              <a:t> 1886.</a:t>
            </a:r>
          </a:p>
          <a:p>
            <a:pPr marL="0" marR="0" lvl="0" indent="0" algn="l" rtl="0">
              <a:spcBef>
                <a:spcPts val="0"/>
              </a:spcBef>
              <a:spcAft>
                <a:spcPts val="0"/>
              </a:spcAft>
              <a:buClr>
                <a:schemeClr val="dk1"/>
              </a:buClr>
              <a:buSzPct val="25000"/>
              <a:buFont typeface="Arial"/>
              <a:buNone/>
            </a:pPr>
            <a:r>
              <a:rPr lang="fr-FR" sz="1100" b="0" i="0" u="none" strike="noStrike" cap="none" baseline="0" dirty="0" smtClean="0">
                <a:solidFill>
                  <a:schemeClr val="dk1"/>
                </a:solidFill>
                <a:latin typeface="Arial"/>
                <a:ea typeface="Arial"/>
                <a:cs typeface="Arial"/>
                <a:sym typeface="Arial"/>
              </a:rPr>
              <a:t>The hack </a:t>
            </a:r>
            <a:r>
              <a:rPr lang="fr-FR" sz="1100" b="0" i="0" u="none" strike="noStrike" cap="none" baseline="0" dirty="0" err="1" smtClean="0">
                <a:solidFill>
                  <a:schemeClr val="dk1"/>
                </a:solidFill>
                <a:latin typeface="Arial"/>
                <a:ea typeface="Arial"/>
                <a:cs typeface="Arial"/>
                <a:sym typeface="Arial"/>
              </a:rPr>
              <a:t>simply</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bend</a:t>
            </a:r>
            <a:r>
              <a:rPr lang="fr-FR" sz="1100" b="0" i="0" u="none" strike="noStrike" cap="none" baseline="0" dirty="0" smtClean="0">
                <a:solidFill>
                  <a:schemeClr val="dk1"/>
                </a:solidFill>
                <a:latin typeface="Arial"/>
                <a:ea typeface="Arial"/>
                <a:cs typeface="Arial"/>
                <a:sym typeface="Arial"/>
              </a:rPr>
              <a:t> the normal </a:t>
            </a:r>
            <a:r>
              <a:rPr lang="fr-FR" sz="1100" b="0" i="0" u="none" strike="noStrike" cap="none" baseline="0" dirty="0" err="1" smtClean="0">
                <a:solidFill>
                  <a:schemeClr val="dk1"/>
                </a:solidFill>
                <a:latin typeface="Arial"/>
                <a:ea typeface="Arial"/>
                <a:cs typeface="Arial"/>
                <a:sym typeface="Arial"/>
              </a:rPr>
              <a:t>vector</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based</a:t>
            </a:r>
            <a:r>
              <a:rPr lang="fr-FR" sz="1100" b="0" i="0" u="none" strike="noStrike" cap="none" baseline="0" dirty="0" smtClean="0">
                <a:solidFill>
                  <a:schemeClr val="dk1"/>
                </a:solidFill>
                <a:latin typeface="Arial"/>
                <a:ea typeface="Arial"/>
                <a:cs typeface="Arial"/>
                <a:sym typeface="Arial"/>
              </a:rPr>
              <a:t> on </a:t>
            </a:r>
            <a:r>
              <a:rPr lang="fr-FR" sz="1100" b="0" i="0" u="none" strike="noStrike" cap="none" baseline="0" dirty="0" err="1" smtClean="0">
                <a:solidFill>
                  <a:schemeClr val="dk1"/>
                </a:solidFill>
                <a:latin typeface="Arial"/>
                <a:ea typeface="Arial"/>
                <a:cs typeface="Arial"/>
                <a:sym typeface="Arial"/>
              </a:rPr>
              <a:t>anisotropy</a:t>
            </a:r>
            <a:r>
              <a:rPr lang="fr-FR" sz="1100" b="0" i="0" u="none" strike="noStrike" cap="none" baseline="0" dirty="0" smtClean="0">
                <a:solidFill>
                  <a:schemeClr val="dk1"/>
                </a:solidFill>
                <a:latin typeface="Arial"/>
                <a:ea typeface="Arial"/>
                <a:cs typeface="Arial"/>
                <a:sym typeface="Arial"/>
              </a:rPr>
              <a:t> and </a:t>
            </a:r>
            <a:r>
              <a:rPr lang="fr-FR" sz="1100" b="0" i="0" u="none" strike="noStrike" cap="none" baseline="0" dirty="0" err="1" smtClean="0">
                <a:solidFill>
                  <a:schemeClr val="dk1"/>
                </a:solidFill>
                <a:latin typeface="Arial"/>
                <a:ea typeface="Arial"/>
                <a:cs typeface="Arial"/>
                <a:sym typeface="Arial"/>
              </a:rPr>
              <a:t>view</a:t>
            </a:r>
            <a:r>
              <a:rPr lang="fr-FR" sz="1100" b="0" i="0" u="none" strike="noStrike" cap="none" baseline="0" dirty="0" smtClean="0">
                <a:solidFill>
                  <a:schemeClr val="dk1"/>
                </a:solidFill>
                <a:latin typeface="Arial"/>
                <a:ea typeface="Arial"/>
                <a:cs typeface="Arial"/>
                <a:sym typeface="Arial"/>
              </a:rPr>
              <a:t> direction. It </a:t>
            </a:r>
            <a:r>
              <a:rPr lang="fr-FR" sz="1100" b="0" i="0" u="none" strike="noStrike" cap="none" baseline="0" dirty="0" err="1" smtClean="0">
                <a:solidFill>
                  <a:schemeClr val="dk1"/>
                </a:solidFill>
                <a:latin typeface="Arial"/>
                <a:ea typeface="Arial"/>
                <a:cs typeface="Arial"/>
                <a:sym typeface="Arial"/>
              </a:rPr>
              <a:t>still</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perform</a:t>
            </a:r>
            <a:r>
              <a:rPr lang="fr-FR" sz="1100" b="0" i="0" u="none" strike="noStrike" cap="none" baseline="0" dirty="0" smtClean="0">
                <a:solidFill>
                  <a:schemeClr val="dk1"/>
                </a:solidFill>
                <a:latin typeface="Arial"/>
                <a:ea typeface="Arial"/>
                <a:cs typeface="Arial"/>
                <a:sym typeface="Arial"/>
              </a:rPr>
              <a:t> a single </a:t>
            </a:r>
            <a:r>
              <a:rPr lang="fr-FR" sz="1100" b="0" i="0" u="none" strike="noStrike" cap="none" baseline="0" dirty="0" err="1" smtClean="0">
                <a:solidFill>
                  <a:schemeClr val="dk1"/>
                </a:solidFill>
                <a:latin typeface="Arial"/>
                <a:ea typeface="Arial"/>
                <a:cs typeface="Arial"/>
                <a:sym typeface="Arial"/>
              </a:rPr>
              <a:t>fetch</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Which</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convenient</a:t>
            </a:r>
            <a:r>
              <a:rPr lang="fr-FR" sz="1100" b="0" i="0" u="none" strike="noStrike" cap="none" baseline="0" dirty="0" smtClean="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It may be visually pleasant but I want to show how far it is from the </a:t>
            </a:r>
            <a:r>
              <a:rPr lang="en-US" sz="1100" b="0" i="0" u="none" strike="noStrike" cap="none" dirty="0" err="1" smtClean="0">
                <a:solidFill>
                  <a:schemeClr val="dk1"/>
                </a:solidFill>
                <a:latin typeface="Arial"/>
                <a:ea typeface="Arial"/>
                <a:cs typeface="Arial"/>
                <a:sym typeface="Arial"/>
              </a:rPr>
              <a:t>referene</a:t>
            </a:r>
            <a:r>
              <a:rPr lang="en-US" sz="1100" b="0" i="0" u="none" strike="noStrike" cap="none" dirty="0" smtClean="0">
                <a:solidFill>
                  <a:schemeClr val="dk1"/>
                </a:solidFill>
                <a:latin typeface="Arial"/>
                <a:ea typeface="Arial"/>
                <a:cs typeface="Arial"/>
                <a:sym typeface="Arial"/>
              </a:rPr>
              <a:t>.</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100" b="0" i="0" u="none" strike="noStrike" cap="none" dirty="0">
                <a:solidFill>
                  <a:srgbClr val="000000"/>
                </a:solidFill>
                <a:latin typeface="Arial"/>
                <a:ea typeface="Arial"/>
                <a:cs typeface="Arial"/>
                <a:sym typeface="Arial"/>
              </a:rPr>
              <a:t>Note that when moving the camera, the highlights also move (inherent to the hack use), whereas the highlight must be stable.</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1547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Shape 1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6" name="Shape 12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100" b="0" i="0" u="none" strike="noStrike" cap="none" dirty="0">
                <a:solidFill>
                  <a:srgbClr val="000000"/>
                </a:solidFill>
                <a:latin typeface="Arial"/>
                <a:ea typeface="Arial"/>
                <a:cs typeface="Arial"/>
                <a:sym typeface="Arial"/>
              </a:rPr>
              <a:t>Noise is due to </a:t>
            </a:r>
            <a:r>
              <a:rPr lang="en-US" sz="1100" b="0" i="0" u="none" strike="noStrike" cap="none" dirty="0" err="1">
                <a:solidFill>
                  <a:srgbClr val="000000"/>
                </a:solidFill>
                <a:latin typeface="Arial"/>
                <a:ea typeface="Arial"/>
                <a:cs typeface="Arial"/>
                <a:sym typeface="Arial"/>
              </a:rPr>
              <a:t>undersampling</a:t>
            </a:r>
            <a:r>
              <a:rPr lang="en-US" sz="1100" b="0" i="0" u="none" strike="noStrike" cap="none" dirty="0">
                <a:solidFill>
                  <a:srgbClr val="000000"/>
                </a:solidFill>
                <a:latin typeface="Arial"/>
                <a:ea typeface="Arial"/>
                <a:cs typeface="Arial"/>
                <a:sym typeface="Arial"/>
              </a:rPr>
              <a:t>.</a:t>
            </a:r>
          </a:p>
          <a:p>
            <a:pPr marL="0" marR="0" lvl="0" indent="0" algn="l" rtl="0">
              <a:spcBef>
                <a:spcPts val="0"/>
              </a:spcBef>
              <a:spcAft>
                <a:spcPts val="0"/>
              </a:spcAft>
              <a:buClr>
                <a:srgbClr val="000000"/>
              </a:buClr>
              <a:buSzPct val="25000"/>
              <a:buFont typeface="Arial"/>
              <a:buNone/>
            </a:pPr>
            <a:r>
              <a:rPr lang="en-US" sz="1100" b="0" i="0" u="none" strike="noStrike" cap="none" dirty="0">
                <a:solidFill>
                  <a:srgbClr val="000000"/>
                </a:solidFill>
                <a:latin typeface="Arial"/>
                <a:ea typeface="Arial"/>
                <a:cs typeface="Arial"/>
                <a:sym typeface="Arial"/>
              </a:rPr>
              <a:t>Reference done in engine with importance sampling of anisotropic GGX</a:t>
            </a:r>
            <a:r>
              <a:rPr lang="en-US" sz="1100" b="0" i="0" u="none" strike="noStrike" cap="none" dirty="0" smtClean="0">
                <a:solidFill>
                  <a:srgbClr val="000000"/>
                </a:solidFill>
                <a:latin typeface="Arial"/>
                <a:ea typeface="Arial"/>
                <a:cs typeface="Arial"/>
                <a:sym typeface="Arial"/>
              </a:rPr>
              <a:t>.</a:t>
            </a:r>
          </a:p>
          <a:p>
            <a:pPr marL="0" marR="0" lvl="0" indent="0" algn="l" rtl="0">
              <a:spcBef>
                <a:spcPts val="0"/>
              </a:spcBef>
              <a:spcAft>
                <a:spcPts val="0"/>
              </a:spcAft>
              <a:buClr>
                <a:srgbClr val="000000"/>
              </a:buClr>
              <a:buSzPct val="25000"/>
              <a:buFont typeface="Arial"/>
              <a:buNone/>
            </a:pPr>
            <a:r>
              <a:rPr lang="en-US" sz="1100" b="0" i="0" u="none" strike="noStrike" cap="none" dirty="0" smtClean="0">
                <a:solidFill>
                  <a:srgbClr val="000000"/>
                </a:solidFill>
                <a:latin typeface="Arial"/>
                <a:ea typeface="Arial"/>
                <a:cs typeface="Arial"/>
                <a:sym typeface="Arial"/>
              </a:rPr>
              <a:t>See</a:t>
            </a:r>
            <a:r>
              <a:rPr lang="en-US" sz="1100" b="0" i="0" u="none" strike="noStrike" cap="none" baseline="0" dirty="0" smtClean="0">
                <a:solidFill>
                  <a:srgbClr val="000000"/>
                </a:solidFill>
                <a:latin typeface="Arial"/>
                <a:ea typeface="Arial"/>
                <a:cs typeface="Arial"/>
                <a:sym typeface="Arial"/>
              </a:rPr>
              <a:t> how the smooth case is totally wrong. When you are smooth, there is no anisotropy.</a:t>
            </a:r>
          </a:p>
          <a:p>
            <a:pPr marL="0" marR="0" lvl="0" indent="0" algn="l" rtl="0">
              <a:spcBef>
                <a:spcPts val="0"/>
              </a:spcBef>
              <a:spcAft>
                <a:spcPts val="0"/>
              </a:spcAft>
              <a:buClr>
                <a:srgbClr val="000000"/>
              </a:buClr>
              <a:buSzPct val="25000"/>
              <a:buFont typeface="Arial"/>
              <a:buNone/>
            </a:pPr>
            <a:r>
              <a:rPr lang="en-US" sz="1100" b="0" i="0" u="none" strike="noStrike" cap="none" baseline="0" dirty="0" smtClean="0">
                <a:solidFill>
                  <a:srgbClr val="000000"/>
                </a:solidFill>
                <a:latin typeface="Arial"/>
                <a:ea typeface="Arial"/>
                <a:cs typeface="Arial"/>
                <a:sym typeface="Arial"/>
              </a:rPr>
              <a:t>We need a better hack that handle this case and stretch the highlight more closely. (Unless someone found a good accurate way to do it </a:t>
            </a:r>
            <a:r>
              <a:rPr lang="en-US" sz="1100" b="0" i="0" u="none" strike="noStrike" cap="none" baseline="0" dirty="0" smtClean="0">
                <a:solidFill>
                  <a:srgbClr val="000000"/>
                </a:solidFill>
                <a:latin typeface="Arial"/>
                <a:ea typeface="Arial"/>
                <a:cs typeface="Arial"/>
                <a:sym typeface="Wingdings" panose="05000000000000000000" pitchFamily="2" charset="2"/>
              </a:rPr>
              <a:t> ).</a:t>
            </a:r>
            <a:endParaRPr lang="en-US" sz="11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396679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1" name="Shape 16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2106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Shape 1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97" name="Shape 169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917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60" name="Shape 8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95659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3" name="Shape 129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[Burley12] B. Burley, Physically based shading at Disney, </a:t>
            </a:r>
            <a:r>
              <a:rPr lang="en-US" sz="1200" b="0" i="0" u="none" strike="noStrike" cap="none" dirty="0" err="1">
                <a:solidFill>
                  <a:schemeClr val="dk1"/>
                </a:solidFill>
                <a:latin typeface="Arial"/>
                <a:ea typeface="Arial"/>
                <a:cs typeface="Arial"/>
                <a:sym typeface="Arial"/>
              </a:rPr>
              <a:t>Siggraph</a:t>
            </a:r>
            <a:r>
              <a:rPr lang="en-US" sz="1200" b="0" i="0" u="none" strike="noStrike" cap="none" dirty="0">
                <a:solidFill>
                  <a:schemeClr val="dk1"/>
                </a:solidFill>
                <a:latin typeface="Arial"/>
                <a:ea typeface="Arial"/>
                <a:cs typeface="Arial"/>
                <a:sym typeface="Arial"/>
              </a:rPr>
              <a:t> 2012</a:t>
            </a:r>
          </a:p>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[Dimov15] </a:t>
            </a:r>
            <a:r>
              <a:rPr lang="en-US" sz="1200" b="0" i="0" u="none" strike="noStrike" cap="none" dirty="0" err="1">
                <a:solidFill>
                  <a:schemeClr val="dk1"/>
                </a:solidFill>
                <a:latin typeface="Arial"/>
                <a:ea typeface="Arial"/>
                <a:cs typeface="Arial"/>
                <a:sym typeface="Arial"/>
              </a:rPr>
              <a:t>R.Dimov</a:t>
            </a:r>
            <a:r>
              <a:rPr lang="en-US" sz="1200" b="0" i="0" u="none" strike="noStrike" cap="none" dirty="0">
                <a:solidFill>
                  <a:schemeClr val="dk1"/>
                </a:solidFill>
                <a:latin typeface="Arial"/>
                <a:ea typeface="Arial"/>
                <a:cs typeface="Arial"/>
                <a:sym typeface="Arial"/>
              </a:rPr>
              <a:t>, Deriving the Smith shadowing function G1 for γ in (0, 4], Chaos group documentation 2015</a:t>
            </a:r>
          </a:p>
          <a:p>
            <a:pPr marL="0" marR="0" lvl="0" indent="0" algn="l" rtl="0">
              <a:spcBef>
                <a:spcPts val="0"/>
              </a:spcBef>
              <a:spcAft>
                <a:spcPts val="0"/>
              </a:spcAft>
              <a:buClr>
                <a:schemeClr val="dk1"/>
              </a:buClr>
              <a:buSzPct val="25000"/>
              <a:buFont typeface="Arial"/>
              <a:buNone/>
            </a:pPr>
            <a:endParaRPr lang="fr-FR" sz="12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fr-FR" sz="1200" b="0" i="0" u="none" strike="noStrike" cap="none" dirty="0" smtClean="0">
                <a:solidFill>
                  <a:schemeClr val="dk1"/>
                </a:solidFill>
                <a:latin typeface="Arial"/>
                <a:ea typeface="Arial"/>
                <a:cs typeface="Arial"/>
                <a:sym typeface="Arial"/>
              </a:rPr>
              <a:t>Shape-invariant</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property</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is</a:t>
            </a:r>
            <a:r>
              <a:rPr lang="fr-FR" sz="1200" b="0" i="0" u="none" strike="noStrike" cap="none" baseline="0" dirty="0" smtClean="0">
                <a:solidFill>
                  <a:schemeClr val="dk1"/>
                </a:solidFill>
                <a:latin typeface="Arial"/>
                <a:ea typeface="Arial"/>
                <a:cs typeface="Arial"/>
                <a:sym typeface="Arial"/>
              </a:rPr>
              <a:t> important as </a:t>
            </a:r>
            <a:r>
              <a:rPr lang="fr-FR" sz="1200" b="0" i="0" u="none" strike="noStrike" cap="none" baseline="0" dirty="0" err="1" smtClean="0">
                <a:solidFill>
                  <a:schemeClr val="dk1"/>
                </a:solidFill>
                <a:latin typeface="Arial"/>
                <a:ea typeface="Arial"/>
                <a:cs typeface="Arial"/>
                <a:sym typeface="Arial"/>
              </a:rPr>
              <a:t>it</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allow</a:t>
            </a:r>
            <a:r>
              <a:rPr lang="fr-FR" sz="1200" b="0" i="0" u="none" strike="noStrike" cap="none" baseline="0" dirty="0" smtClean="0">
                <a:solidFill>
                  <a:schemeClr val="dk1"/>
                </a:solidFill>
                <a:latin typeface="Arial"/>
                <a:ea typeface="Arial"/>
                <a:cs typeface="Arial"/>
                <a:sym typeface="Arial"/>
              </a:rPr>
              <a:t> to more </a:t>
            </a:r>
            <a:r>
              <a:rPr lang="fr-FR" sz="1200" b="0" i="0" u="none" strike="noStrike" cap="none" baseline="0" dirty="0" err="1" smtClean="0">
                <a:solidFill>
                  <a:schemeClr val="dk1"/>
                </a:solidFill>
                <a:latin typeface="Arial"/>
                <a:ea typeface="Arial"/>
                <a:cs typeface="Arial"/>
                <a:sym typeface="Arial"/>
              </a:rPr>
              <a:t>easily</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derive</a:t>
            </a:r>
            <a:r>
              <a:rPr lang="fr-FR" sz="1200" b="0" i="0" u="none" strike="noStrike" cap="none" baseline="0" dirty="0" smtClean="0">
                <a:solidFill>
                  <a:schemeClr val="dk1"/>
                </a:solidFill>
                <a:latin typeface="Arial"/>
                <a:ea typeface="Arial"/>
                <a:cs typeface="Arial"/>
                <a:sym typeface="Arial"/>
              </a:rPr>
              <a:t> a </a:t>
            </a:r>
            <a:r>
              <a:rPr lang="fr-FR" sz="1200" b="0" i="0" u="none" strike="noStrike" cap="none" baseline="0" dirty="0" err="1" smtClean="0">
                <a:solidFill>
                  <a:schemeClr val="dk1"/>
                </a:solidFill>
                <a:latin typeface="Arial"/>
                <a:ea typeface="Arial"/>
                <a:cs typeface="Arial"/>
                <a:sym typeface="Arial"/>
              </a:rPr>
              <a:t>shadowing</a:t>
            </a:r>
            <a:r>
              <a:rPr lang="fr-FR" sz="1200" b="0" i="0" u="none" strike="noStrike" cap="none" baseline="0" dirty="0" smtClean="0">
                <a:solidFill>
                  <a:schemeClr val="dk1"/>
                </a:solidFill>
                <a:latin typeface="Arial"/>
                <a:ea typeface="Arial"/>
                <a:cs typeface="Arial"/>
                <a:sym typeface="Arial"/>
              </a:rPr>
              <a:t> and </a:t>
            </a:r>
            <a:r>
              <a:rPr lang="fr-FR" sz="1200" b="0" i="0" u="none" strike="noStrike" cap="none" baseline="0" dirty="0" err="1" smtClean="0">
                <a:solidFill>
                  <a:schemeClr val="dk1"/>
                </a:solidFill>
                <a:latin typeface="Arial"/>
                <a:ea typeface="Arial"/>
                <a:cs typeface="Arial"/>
                <a:sym typeface="Arial"/>
              </a:rPr>
              <a:t>masking</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term</a:t>
            </a:r>
            <a:r>
              <a:rPr lang="fr-FR" sz="1200" b="0" i="0" u="none" strike="noStrike" cap="none" baseline="0" dirty="0" smtClean="0">
                <a:solidFill>
                  <a:schemeClr val="dk1"/>
                </a:solidFill>
                <a:latin typeface="Arial"/>
                <a:ea typeface="Arial"/>
                <a:cs typeface="Arial"/>
                <a:sym typeface="Arial"/>
              </a:rPr>
              <a:t> and </a:t>
            </a:r>
            <a:r>
              <a:rPr lang="fr-FR" sz="1200" b="0" i="0" u="none" strike="noStrike" cap="none" baseline="0" dirty="0" err="1" smtClean="0">
                <a:solidFill>
                  <a:schemeClr val="dk1"/>
                </a:solidFill>
                <a:latin typeface="Arial"/>
                <a:ea typeface="Arial"/>
                <a:cs typeface="Arial"/>
                <a:sym typeface="Arial"/>
              </a:rPr>
              <a:t>perform</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other</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operation</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Here</a:t>
            </a:r>
            <a:r>
              <a:rPr lang="fr-FR" sz="1200" b="0" i="0" u="none" strike="noStrike" cap="none" baseline="0" dirty="0" smtClean="0">
                <a:solidFill>
                  <a:schemeClr val="dk1"/>
                </a:solidFill>
                <a:latin typeface="Arial"/>
                <a:ea typeface="Arial"/>
                <a:cs typeface="Arial"/>
                <a:sym typeface="Arial"/>
              </a:rPr>
              <a:t> GTR </a:t>
            </a:r>
            <a:r>
              <a:rPr lang="fr-FR" sz="1200" b="0" i="0" u="none" strike="noStrike" cap="none" baseline="0" dirty="0" err="1" smtClean="0">
                <a:solidFill>
                  <a:schemeClr val="dk1"/>
                </a:solidFill>
                <a:latin typeface="Arial"/>
                <a:ea typeface="Arial"/>
                <a:cs typeface="Arial"/>
                <a:sym typeface="Arial"/>
              </a:rPr>
              <a:t>is</a:t>
            </a:r>
            <a:r>
              <a:rPr lang="fr-FR" sz="1200" b="0" i="0" u="none" strike="noStrike" cap="none" baseline="0" dirty="0" smtClean="0">
                <a:solidFill>
                  <a:schemeClr val="dk1"/>
                </a:solidFill>
                <a:latin typeface="Arial"/>
                <a:ea typeface="Arial"/>
                <a:cs typeface="Arial"/>
                <a:sym typeface="Arial"/>
              </a:rPr>
              <a:t> not invariant, </a:t>
            </a:r>
            <a:r>
              <a:rPr lang="fr-FR" sz="1200" b="0" i="0" u="none" strike="noStrike" cap="none" baseline="0" dirty="0" err="1" smtClean="0">
                <a:solidFill>
                  <a:schemeClr val="dk1"/>
                </a:solidFill>
                <a:latin typeface="Arial"/>
                <a:ea typeface="Arial"/>
                <a:cs typeface="Arial"/>
                <a:sym typeface="Arial"/>
              </a:rPr>
              <a:t>so</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it</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is</a:t>
            </a:r>
            <a:r>
              <a:rPr lang="fr-FR" sz="1200" b="0" i="0" u="none" strike="noStrike" cap="none" baseline="0" dirty="0" smtClean="0">
                <a:solidFill>
                  <a:schemeClr val="dk1"/>
                </a:solidFill>
                <a:latin typeface="Arial"/>
                <a:ea typeface="Arial"/>
                <a:cs typeface="Arial"/>
                <a:sym typeface="Arial"/>
              </a:rPr>
              <a:t> hard to </a:t>
            </a:r>
            <a:r>
              <a:rPr lang="fr-FR" sz="1200" b="0" i="0" u="none" strike="noStrike" cap="none" baseline="0" dirty="0" err="1" smtClean="0">
                <a:solidFill>
                  <a:schemeClr val="dk1"/>
                </a:solidFill>
                <a:latin typeface="Arial"/>
                <a:ea typeface="Arial"/>
                <a:cs typeface="Arial"/>
                <a:sym typeface="Arial"/>
              </a:rPr>
              <a:t>find</a:t>
            </a:r>
            <a:r>
              <a:rPr lang="fr-FR" sz="1200" b="0" i="0" u="none" strike="noStrike" cap="none" baseline="0" dirty="0" smtClean="0">
                <a:solidFill>
                  <a:schemeClr val="dk1"/>
                </a:solidFill>
                <a:latin typeface="Arial"/>
                <a:ea typeface="Arial"/>
                <a:cs typeface="Arial"/>
                <a:sym typeface="Arial"/>
              </a:rPr>
              <a:t> an </a:t>
            </a:r>
            <a:r>
              <a:rPr lang="fr-FR" sz="1200" b="0" i="0" u="none" strike="noStrike" cap="none" baseline="0" dirty="0" err="1" smtClean="0">
                <a:solidFill>
                  <a:schemeClr val="dk1"/>
                </a:solidFill>
                <a:latin typeface="Arial"/>
                <a:ea typeface="Arial"/>
                <a:cs typeface="Arial"/>
                <a:sym typeface="Arial"/>
              </a:rPr>
              <a:t>analytic</a:t>
            </a:r>
            <a:r>
              <a:rPr lang="fr-FR" sz="1200" b="0" i="0" u="none" strike="noStrike" cap="none" baseline="0" dirty="0" smtClean="0">
                <a:solidFill>
                  <a:schemeClr val="dk1"/>
                </a:solidFill>
                <a:latin typeface="Arial"/>
                <a:ea typeface="Arial"/>
                <a:cs typeface="Arial"/>
                <a:sym typeface="Arial"/>
              </a:rPr>
              <a:t> </a:t>
            </a:r>
            <a:r>
              <a:rPr lang="fr-FR" sz="1200" b="0" i="0" u="none" strike="noStrike" cap="none" baseline="0" dirty="0" err="1" smtClean="0">
                <a:solidFill>
                  <a:schemeClr val="dk1"/>
                </a:solidFill>
                <a:latin typeface="Arial"/>
                <a:ea typeface="Arial"/>
                <a:cs typeface="Arial"/>
                <a:sym typeface="Arial"/>
              </a:rPr>
              <a:t>term</a:t>
            </a:r>
            <a:r>
              <a:rPr lang="fr-FR" sz="1200" b="0" i="0" u="none" strike="noStrike" cap="none" baseline="0" dirty="0" smtClean="0">
                <a:solidFill>
                  <a:schemeClr val="dk1"/>
                </a:solidFill>
                <a:latin typeface="Arial"/>
                <a:ea typeface="Arial"/>
                <a:cs typeface="Arial"/>
                <a:sym typeface="Arial"/>
              </a:rPr>
              <a:t> for </a:t>
            </a:r>
            <a:r>
              <a:rPr lang="fr-FR" sz="1200" b="0" i="0" u="none" strike="noStrike" cap="none" baseline="0" dirty="0" err="1" smtClean="0">
                <a:solidFill>
                  <a:schemeClr val="dk1"/>
                </a:solidFill>
                <a:latin typeface="Arial"/>
                <a:ea typeface="Arial"/>
                <a:cs typeface="Arial"/>
                <a:sym typeface="Arial"/>
              </a:rPr>
              <a:t>shadowing</a:t>
            </a:r>
            <a:r>
              <a:rPr lang="fr-FR" sz="1200" b="0" i="0" u="none" strike="noStrike" cap="none" baseline="0" dirty="0" smtClean="0">
                <a:solidFill>
                  <a:schemeClr val="dk1"/>
                </a:solidFill>
                <a:latin typeface="Arial"/>
                <a:ea typeface="Arial"/>
                <a:cs typeface="Arial"/>
                <a:sym typeface="Arial"/>
              </a:rPr>
              <a:t> and </a:t>
            </a:r>
            <a:r>
              <a:rPr lang="fr-FR" sz="1200" b="0" i="0" u="none" strike="noStrike" cap="none" baseline="0" dirty="0" err="1" smtClean="0">
                <a:solidFill>
                  <a:schemeClr val="dk1"/>
                </a:solidFill>
                <a:latin typeface="Arial"/>
                <a:ea typeface="Arial"/>
                <a:cs typeface="Arial"/>
                <a:sym typeface="Arial"/>
              </a:rPr>
              <a:t>masking</a:t>
            </a:r>
            <a:r>
              <a:rPr lang="fr-FR" sz="1200" b="0" i="0" u="none" strike="noStrike" cap="none" baseline="0" dirty="0" smtClean="0">
                <a:solidFill>
                  <a:schemeClr val="dk1"/>
                </a:solidFill>
                <a:latin typeface="Arial"/>
                <a:ea typeface="Arial"/>
                <a:cs typeface="Arial"/>
                <a:sym typeface="Arial"/>
              </a:rPr>
              <a:t>.</a:t>
            </a:r>
            <a:endParaRPr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dirty="0" err="1">
                <a:solidFill>
                  <a:schemeClr val="dk1"/>
                </a:solidFill>
                <a:latin typeface="Arial"/>
                <a:ea typeface="Arial"/>
                <a:cs typeface="Arial"/>
                <a:sym typeface="Arial"/>
              </a:rPr>
              <a:t>Rossen</a:t>
            </a:r>
            <a:r>
              <a:rPr lang="en-US" sz="1200" b="0" i="0" u="none" strike="noStrike" cap="none" dirty="0">
                <a:solidFill>
                  <a:schemeClr val="dk1"/>
                </a:solidFill>
                <a:latin typeface="Arial"/>
                <a:ea typeface="Arial"/>
                <a:cs typeface="Arial"/>
                <a:sym typeface="Arial"/>
              </a:rPr>
              <a:t> </a:t>
            </a:r>
            <a:r>
              <a:rPr lang="en-US" sz="1200" b="0" i="0" u="none" strike="noStrike" cap="none" dirty="0" err="1">
                <a:solidFill>
                  <a:schemeClr val="dk1"/>
                </a:solidFill>
                <a:latin typeface="Arial"/>
                <a:ea typeface="Arial"/>
                <a:cs typeface="Arial"/>
                <a:sym typeface="Arial"/>
              </a:rPr>
              <a:t>Dimov</a:t>
            </a:r>
            <a:r>
              <a:rPr lang="en-US" sz="1200" b="0" i="0" u="none" strike="noStrike" cap="none" dirty="0">
                <a:solidFill>
                  <a:schemeClr val="dk1"/>
                </a:solidFill>
                <a:latin typeface="Arial"/>
                <a:ea typeface="Arial"/>
                <a:cs typeface="Arial"/>
                <a:sym typeface="Arial"/>
              </a:rPr>
              <a:t> from Chaos Group has derived a Smith shadowing function for discrete GTR values, and uses interpolated values in-between: Deriving the Smith shadowing function G1 for γ in (0, 4]</a:t>
            </a:r>
          </a:p>
        </p:txBody>
      </p:sp>
    </p:spTree>
    <p:extLst>
      <p:ext uri="{BB962C8B-B14F-4D97-AF65-F5344CB8AC3E}">
        <p14:creationId xmlns:p14="http://schemas.microsoft.com/office/powerpoint/2010/main" val="2062196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02" name="Shape 130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Left to right is increasing gamma value from 0.1 to 3.36, bottom to top is roughness from 0.7 to 1.</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GGX </a:t>
            </a:r>
            <a:r>
              <a:rPr lang="en-US" sz="1100" b="0" i="0" u="none" strike="noStrike" cap="none" dirty="0" smtClean="0">
                <a:solidFill>
                  <a:schemeClr val="dk1"/>
                </a:solidFill>
                <a:latin typeface="Arial"/>
                <a:ea typeface="Arial"/>
                <a:cs typeface="Arial"/>
                <a:sym typeface="Arial"/>
              </a:rPr>
              <a:t>shadowing-masking </a:t>
            </a:r>
            <a:r>
              <a:rPr lang="en-US" sz="1100" b="0" i="0" u="none" strike="noStrike" cap="none" dirty="0">
                <a:solidFill>
                  <a:schemeClr val="dk1"/>
                </a:solidFill>
                <a:latin typeface="Arial"/>
                <a:ea typeface="Arial"/>
                <a:cs typeface="Arial"/>
                <a:sym typeface="Arial"/>
              </a:rPr>
              <a:t>term </a:t>
            </a:r>
            <a:r>
              <a:rPr lang="en-US" sz="1100" b="0" i="0" u="none" strike="noStrike" cap="none" dirty="0" smtClean="0">
                <a:solidFill>
                  <a:schemeClr val="dk1"/>
                </a:solidFill>
                <a:latin typeface="Arial"/>
                <a:ea typeface="Arial"/>
                <a:cs typeface="Arial"/>
                <a:sym typeface="Arial"/>
              </a:rPr>
              <a:t>is use for </a:t>
            </a:r>
            <a:r>
              <a:rPr lang="en-US" sz="1100" b="0" i="0" u="none" strike="noStrike" cap="none" dirty="0">
                <a:solidFill>
                  <a:schemeClr val="dk1"/>
                </a:solidFill>
                <a:latin typeface="Arial"/>
                <a:ea typeface="Arial"/>
                <a:cs typeface="Arial"/>
                <a:sym typeface="Arial"/>
              </a:rPr>
              <a:t>everything</a:t>
            </a:r>
          </a:p>
        </p:txBody>
      </p:sp>
    </p:spTree>
    <p:extLst>
      <p:ext uri="{BB962C8B-B14F-4D97-AF65-F5344CB8AC3E}">
        <p14:creationId xmlns:p14="http://schemas.microsoft.com/office/powerpoint/2010/main" val="96579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4" name="Shape 131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Left to right is increasing gamma value from 0.1 to 3.36, bottom to top is roughness from 0.7 to 1.</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Approximated GTR </a:t>
            </a:r>
            <a:r>
              <a:rPr lang="en-US" sz="1100" b="0" i="0" u="none" strike="noStrike" cap="none" dirty="0" smtClean="0">
                <a:solidFill>
                  <a:schemeClr val="dk1"/>
                </a:solidFill>
                <a:latin typeface="Arial"/>
                <a:ea typeface="Arial"/>
                <a:cs typeface="Arial"/>
                <a:sym typeface="Arial"/>
              </a:rPr>
              <a:t>shadowing-masking, this</a:t>
            </a:r>
            <a:r>
              <a:rPr lang="en-US" sz="1100" b="0" i="0" u="none" strike="noStrike" cap="none" baseline="0" dirty="0" smtClean="0">
                <a:solidFill>
                  <a:schemeClr val="dk1"/>
                </a:solidFill>
                <a:latin typeface="Arial"/>
                <a:ea typeface="Arial"/>
                <a:cs typeface="Arial"/>
                <a:sym typeface="Arial"/>
              </a:rPr>
              <a:t> show how it is important to use the correct term.</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95765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[Ribardiere17] STD: Student’s t-Distribution of Slopes for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Based BSDFs, </a:t>
            </a:r>
            <a:r>
              <a:rPr lang="en-US" sz="1100" b="0" i="0" u="none" strike="noStrike" cap="none" dirty="0" err="1">
                <a:solidFill>
                  <a:schemeClr val="dk1"/>
                </a:solidFill>
                <a:latin typeface="Arial"/>
                <a:ea typeface="Arial"/>
                <a:cs typeface="Arial"/>
                <a:sym typeface="Arial"/>
              </a:rPr>
              <a:t>eurographics</a:t>
            </a:r>
            <a:r>
              <a:rPr lang="en-US" sz="1100" b="0" i="0" u="none" strike="noStrike" cap="none" dirty="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 try to fix the</a:t>
            </a:r>
            <a:r>
              <a:rPr lang="en-US" sz="1100" b="0" i="0" u="none" strike="noStrike" cap="none" baseline="0" dirty="0" smtClean="0">
                <a:solidFill>
                  <a:schemeClr val="dk1"/>
                </a:solidFill>
                <a:latin typeface="Arial"/>
                <a:ea typeface="Arial"/>
                <a:cs typeface="Arial"/>
                <a:sym typeface="Arial"/>
              </a:rPr>
              <a:t> issue with GTR and provide a shape-invariant version.</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Shape enables relatively straightforward derivation of an anisotropic form, Smith G, distribution of visible </a:t>
            </a:r>
            <a:r>
              <a:rPr lang="en-US" sz="1100" b="0" i="0" u="none" strike="noStrike" cap="none" dirty="0" err="1" smtClean="0">
                <a:solidFill>
                  <a:schemeClr val="dk1"/>
                </a:solidFill>
                <a:latin typeface="Arial"/>
                <a:ea typeface="Arial"/>
                <a:cs typeface="Arial"/>
                <a:sym typeface="Arial"/>
              </a:rPr>
              <a:t>normals</a:t>
            </a:r>
            <a:r>
              <a:rPr lang="en-US" sz="1100" b="0" i="0" u="none" strike="noStrike" cap="none" dirty="0" smtClean="0">
                <a:solidFill>
                  <a:schemeClr val="dk1"/>
                </a:solidFill>
                <a:latin typeface="Arial"/>
                <a:ea typeface="Arial"/>
                <a:cs typeface="Arial"/>
                <a:sym typeface="Arial"/>
              </a:rPr>
              <a:t>, etc.</a:t>
            </a:r>
          </a:p>
          <a:p>
            <a:pPr marL="0" marR="0" lvl="0" indent="0" algn="l" rtl="0">
              <a:spcBef>
                <a:spcPts val="0"/>
              </a:spcBef>
              <a:spcAft>
                <a:spcPts val="0"/>
              </a:spcAft>
              <a:buClr>
                <a:schemeClr val="dk1"/>
              </a:buClr>
              <a:buSzPct val="25000"/>
              <a:buFont typeface="Arial"/>
              <a:buNone/>
            </a:pPr>
            <a:r>
              <a:rPr lang="en-US" sz="1100" b="0" i="0" u="none" strike="noStrike" cap="none" baseline="0" dirty="0" smtClean="0">
                <a:solidFill>
                  <a:schemeClr val="dk1"/>
                </a:solidFill>
                <a:latin typeface="Arial"/>
                <a:ea typeface="Arial"/>
                <a:cs typeface="Arial"/>
                <a:sym typeface="Arial"/>
              </a:rPr>
              <a:t>Their term however is really heavy, the </a:t>
            </a:r>
            <a:r>
              <a:rPr lang="en-US" sz="1100" b="0" i="0" u="none" strike="noStrike" cap="none" dirty="0" smtClean="0">
                <a:solidFill>
                  <a:schemeClr val="dk1"/>
                </a:solidFill>
                <a:latin typeface="Arial"/>
                <a:ea typeface="Arial"/>
                <a:cs typeface="Arial"/>
                <a:sym typeface="Arial"/>
              </a:rPr>
              <a:t>paper also provide </a:t>
            </a:r>
            <a:r>
              <a:rPr lang="en-US" sz="1100" b="0" i="0" u="none" strike="noStrike" cap="none" dirty="0">
                <a:solidFill>
                  <a:schemeClr val="dk1"/>
                </a:solidFill>
                <a:latin typeface="Arial"/>
                <a:ea typeface="Arial"/>
                <a:cs typeface="Arial"/>
                <a:sym typeface="Arial"/>
              </a:rPr>
              <a:t>an </a:t>
            </a:r>
            <a:r>
              <a:rPr lang="en-US" sz="1100" b="0" i="0" u="none" strike="noStrike" cap="none" dirty="0" smtClean="0">
                <a:solidFill>
                  <a:schemeClr val="dk1"/>
                </a:solidFill>
                <a:latin typeface="Arial"/>
                <a:ea typeface="Arial"/>
                <a:cs typeface="Arial"/>
                <a:sym typeface="Arial"/>
              </a:rPr>
              <a:t>approximation but it is expensive.</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Also the shape control is less interesting than GTR.</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00509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Shape 1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4" name="Shape 13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fr-FR" sz="1100" b="0" i="0" u="none" strike="noStrike" cap="none" dirty="0" err="1" smtClean="0">
                <a:solidFill>
                  <a:schemeClr val="dk1"/>
                </a:solidFill>
                <a:latin typeface="Arial"/>
                <a:ea typeface="Arial"/>
                <a:cs typeface="Arial"/>
                <a:sym typeface="Arial"/>
              </a:rPr>
              <a:t>Even</a:t>
            </a:r>
            <a:r>
              <a:rPr lang="fr-FR" sz="1100" b="0" i="0" u="none" strike="noStrike" cap="none" baseline="0" dirty="0" smtClean="0">
                <a:solidFill>
                  <a:schemeClr val="dk1"/>
                </a:solidFill>
                <a:latin typeface="Arial"/>
                <a:ea typeface="Arial"/>
                <a:cs typeface="Arial"/>
                <a:sym typeface="Arial"/>
              </a:rPr>
              <a:t> if </a:t>
            </a:r>
            <a:r>
              <a:rPr lang="fr-FR" sz="1100" b="0" i="0" u="none" strike="noStrike" cap="none" baseline="0" dirty="0" err="1" smtClean="0">
                <a:solidFill>
                  <a:schemeClr val="dk1"/>
                </a:solidFill>
                <a:latin typeface="Arial"/>
                <a:ea typeface="Arial"/>
                <a:cs typeface="Arial"/>
                <a:sym typeface="Arial"/>
              </a:rPr>
              <a:t>we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adopt</a:t>
            </a:r>
            <a:r>
              <a:rPr lang="fr-FR" sz="1100" b="0" i="0" u="none" strike="noStrike" cap="none" baseline="0" dirty="0" smtClean="0">
                <a:solidFill>
                  <a:schemeClr val="dk1"/>
                </a:solidFill>
                <a:latin typeface="Arial"/>
                <a:ea typeface="Arial"/>
                <a:cs typeface="Arial"/>
                <a:sym typeface="Arial"/>
              </a:rPr>
              <a:t> GTR </a:t>
            </a:r>
            <a:r>
              <a:rPr lang="fr-FR" sz="1100" b="0" i="0" u="none" strike="noStrike" cap="none" baseline="0" dirty="0" err="1" smtClean="0">
                <a:solidFill>
                  <a:schemeClr val="dk1"/>
                </a:solidFill>
                <a:latin typeface="Arial"/>
                <a:ea typeface="Arial"/>
                <a:cs typeface="Arial"/>
                <a:sym typeface="Arial"/>
              </a:rPr>
              <a:t>we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need</a:t>
            </a:r>
            <a:r>
              <a:rPr lang="fr-FR" sz="1100" b="0" i="0" u="none" strike="noStrike" cap="none" baseline="0" dirty="0" smtClean="0">
                <a:solidFill>
                  <a:schemeClr val="dk1"/>
                </a:solidFill>
                <a:latin typeface="Arial"/>
                <a:ea typeface="Arial"/>
                <a:cs typeface="Arial"/>
                <a:sym typeface="Arial"/>
              </a:rPr>
              <a:t> an efficient approximation of the </a:t>
            </a:r>
            <a:r>
              <a:rPr lang="fr-FR" sz="1100" b="0" i="0" u="none" strike="noStrike" cap="none" baseline="0" dirty="0" err="1" smtClean="0">
                <a:solidFill>
                  <a:schemeClr val="dk1"/>
                </a:solidFill>
                <a:latin typeface="Arial"/>
                <a:ea typeface="Arial"/>
                <a:cs typeface="Arial"/>
                <a:sym typeface="Arial"/>
              </a:rPr>
              <a:t>shadowing-masking</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term</a:t>
            </a:r>
            <a:r>
              <a:rPr lang="fr-FR" sz="1100" b="0" i="0" u="none" strike="noStrike" cap="none" baseline="0" dirty="0" smtClean="0">
                <a:solidFill>
                  <a:schemeClr val="dk1"/>
                </a:solidFill>
                <a:latin typeface="Arial"/>
                <a:ea typeface="Arial"/>
                <a:cs typeface="Arial"/>
                <a:sym typeface="Arial"/>
              </a:rPr>
              <a:t>.</a:t>
            </a:r>
            <a:endParaRPr lang="en-GB" sz="1100" b="0" i="0" u="none" strike="noStrike" cap="none" dirty="0" smtClean="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GB" sz="1100" b="0" i="0" u="none" strike="noStrike" cap="none" dirty="0" smtClean="0">
                <a:solidFill>
                  <a:schemeClr val="dk1"/>
                </a:solidFill>
                <a:latin typeface="Arial"/>
                <a:ea typeface="Arial"/>
                <a:cs typeface="Arial"/>
                <a:sym typeface="Arial"/>
              </a:rPr>
              <a:t>Also shape control increase size dimensionality of pre-integration, need one extra parameters, not compatible with </a:t>
            </a:r>
            <a:r>
              <a:rPr lang="en-GB" sz="1100" b="0" i="0" u="none" strike="noStrike" cap="none" dirty="0" err="1" smtClean="0">
                <a:solidFill>
                  <a:schemeClr val="dk1"/>
                </a:solidFill>
                <a:latin typeface="Arial"/>
                <a:ea typeface="Arial"/>
                <a:cs typeface="Arial"/>
                <a:sym typeface="Arial"/>
              </a:rPr>
              <a:t>cubemap</a:t>
            </a:r>
            <a:r>
              <a:rPr lang="en-GB" sz="1100" b="0" i="0" u="none" strike="noStrike" cap="none" dirty="0" smtClean="0">
                <a:solidFill>
                  <a:schemeClr val="dk1"/>
                </a:solidFill>
                <a:latin typeface="Arial"/>
                <a:ea typeface="Arial"/>
                <a:cs typeface="Arial"/>
                <a:sym typeface="Arial"/>
              </a:rPr>
              <a:t>...</a:t>
            </a:r>
            <a:br>
              <a:rPr lang="en-GB" sz="1100" b="0" i="0" u="none" strike="noStrike" cap="none" dirty="0" smtClean="0">
                <a:solidFill>
                  <a:schemeClr val="dk1"/>
                </a:solidFill>
                <a:latin typeface="Arial"/>
                <a:ea typeface="Arial"/>
                <a:cs typeface="Arial"/>
                <a:sym typeface="Arial"/>
              </a:rPr>
            </a:br>
            <a:r>
              <a:rPr lang="en-GB" sz="1100" b="0" i="0" u="none" strike="noStrike" cap="none" dirty="0" smtClean="0">
                <a:solidFill>
                  <a:schemeClr val="dk1"/>
                </a:solidFill>
                <a:latin typeface="Arial"/>
                <a:ea typeface="Arial"/>
                <a:cs typeface="Arial"/>
                <a:sym typeface="Arial"/>
              </a:rPr>
              <a:t>Lastly, the gamma and roughness</a:t>
            </a:r>
            <a:r>
              <a:rPr lang="en-GB" sz="1100" b="0" i="0" u="none" strike="noStrike" cap="none" baseline="0" dirty="0" smtClean="0">
                <a:solidFill>
                  <a:schemeClr val="dk1"/>
                </a:solidFill>
                <a:latin typeface="Arial"/>
                <a:ea typeface="Arial"/>
                <a:cs typeface="Arial"/>
                <a:sym typeface="Arial"/>
              </a:rPr>
              <a:t> parameter both control the blurriness aspect of the lobe, making it difficult to know which one to chose to control the shape.</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endParaRPr lang="en-US" dirty="0" smtClean="0"/>
          </a:p>
          <a:p>
            <a:pPr marL="0" marR="0" lvl="0" indent="0" algn="l" rtl="0">
              <a:spcBef>
                <a:spcPts val="0"/>
              </a:spcBef>
              <a:spcAft>
                <a:spcPts val="0"/>
              </a:spcAft>
              <a:buClr>
                <a:schemeClr val="dk1"/>
              </a:buClr>
              <a:buSzPct val="25000"/>
              <a:buFont typeface="Arial"/>
              <a:buNone/>
            </a:pPr>
            <a:r>
              <a:rPr lang="en-US" dirty="0" smtClean="0"/>
              <a:t>[</a:t>
            </a:r>
            <a:r>
              <a:rPr lang="en-US" dirty="0"/>
              <a:t>Vangorp17] P. </a:t>
            </a:r>
            <a:r>
              <a:rPr lang="en-US" dirty="0" err="1"/>
              <a:t>Vangorp</a:t>
            </a:r>
            <a:r>
              <a:rPr lang="en-US" dirty="0"/>
              <a:t>, “the perception of Hazy gloss”, </a:t>
            </a:r>
          </a:p>
          <a:p>
            <a:pPr marL="0" marR="0" lvl="0" indent="0" algn="l" rtl="0">
              <a:spcBef>
                <a:spcPts val="0"/>
              </a:spcBef>
              <a:spcAft>
                <a:spcPts val="0"/>
              </a:spcAft>
              <a:buClr>
                <a:schemeClr val="dk1"/>
              </a:buClr>
              <a:buSzPct val="25000"/>
              <a:buFont typeface="Arial"/>
              <a:buNone/>
            </a:pPr>
            <a:r>
              <a:rPr lang="en-US" sz="1200" dirty="0">
                <a:solidFill>
                  <a:srgbClr val="1C1C1C"/>
                </a:solidFill>
                <a:highlight>
                  <a:srgbClr val="FFFFFF"/>
                </a:highlight>
                <a:latin typeface="Helvetica Neue"/>
                <a:ea typeface="Helvetica Neue"/>
                <a:cs typeface="Helvetica Neue"/>
                <a:sym typeface="Helvetica Neue"/>
              </a:rPr>
              <a:t>They show  that haziness is not only a readily perceivable material quality, but that it is distinct from the blur quality</a:t>
            </a:r>
          </a:p>
          <a:p>
            <a:pPr marL="0" marR="0" lvl="0" indent="0" algn="l" rtl="0">
              <a:spcBef>
                <a:spcPts val="0"/>
              </a:spcBef>
              <a:spcAft>
                <a:spcPts val="0"/>
              </a:spcAft>
              <a:buClr>
                <a:schemeClr val="dk1"/>
              </a:buClr>
              <a:buSzPct val="25000"/>
              <a:buFont typeface="Arial"/>
              <a:buNone/>
            </a:pPr>
            <a:r>
              <a:rPr lang="en-US" sz="1200" dirty="0">
                <a:solidFill>
                  <a:srgbClr val="1C1C1C"/>
                </a:solidFill>
                <a:highlight>
                  <a:srgbClr val="FFFFFF"/>
                </a:highlight>
                <a:latin typeface="Helvetica Neue"/>
                <a:ea typeface="Helvetica Neue"/>
                <a:cs typeface="Helvetica Neue"/>
                <a:sym typeface="Helvetica Neue"/>
              </a:rPr>
              <a:t>“we find that certain aspects of our data can be explained by a nonphysical decomposition into a central reflection peak flanked by a halo component. We suggest that it is the presence of the halo component that is responsible for the perception of hazy gloss. “</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Two </a:t>
            </a:r>
            <a:r>
              <a:rPr lang="en-US" sz="1100" b="0" i="0" u="none" strike="noStrike" cap="none" dirty="0">
                <a:solidFill>
                  <a:schemeClr val="dk1"/>
                </a:solidFill>
                <a:latin typeface="Arial"/>
                <a:ea typeface="Arial"/>
                <a:cs typeface="Arial"/>
                <a:sym typeface="Arial"/>
              </a:rPr>
              <a:t>lobes, narrow and wide to simulate hazy effect. </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a:t>
            </a:r>
            <a:r>
              <a:rPr lang="en-US" sz="1100" b="0" i="0" u="none" strike="noStrike" cap="none" dirty="0">
                <a:solidFill>
                  <a:schemeClr val="dk1"/>
                </a:solidFill>
                <a:latin typeface="Arial"/>
                <a:ea typeface="Arial"/>
                <a:cs typeface="Arial"/>
                <a:sym typeface="Arial"/>
              </a:rPr>
              <a:t>will be compatible with current approach, just need to run all the lighting code twice, like for </a:t>
            </a:r>
            <a:r>
              <a:rPr lang="en-US" sz="1100" b="0" i="0" u="none" strike="noStrike" cap="none" dirty="0" smtClean="0">
                <a:solidFill>
                  <a:schemeClr val="dk1"/>
                </a:solidFill>
                <a:latin typeface="Arial"/>
                <a:ea typeface="Arial"/>
                <a:cs typeface="Arial"/>
                <a:sym typeface="Arial"/>
              </a:rPr>
              <a:t>layering</a:t>
            </a:r>
            <a:r>
              <a:rPr lang="en-US" sz="1100" b="0" i="0" u="none" strike="noStrike" cap="none" baseline="0" dirty="0" smtClean="0">
                <a:solidFill>
                  <a:schemeClr val="dk1"/>
                </a:solidFill>
                <a:latin typeface="Arial"/>
                <a:ea typeface="Arial"/>
                <a:cs typeface="Arial"/>
                <a:sym typeface="Arial"/>
              </a:rPr>
              <a:t> and lerp the lobe.</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It is use </a:t>
            </a:r>
            <a:r>
              <a:rPr lang="en-US" sz="1100" b="0" i="0" u="none" strike="noStrike" cap="none" dirty="0">
                <a:solidFill>
                  <a:schemeClr val="dk1"/>
                </a:solidFill>
                <a:latin typeface="Arial"/>
                <a:ea typeface="Arial"/>
                <a:cs typeface="Arial"/>
                <a:sym typeface="Arial"/>
              </a:rPr>
              <a:t>in production at </a:t>
            </a:r>
            <a:r>
              <a:rPr lang="en-US" sz="1100" b="0" i="0" u="none" strike="noStrike" cap="none" dirty="0" err="1" smtClean="0">
                <a:solidFill>
                  <a:schemeClr val="dk1"/>
                </a:solidFill>
                <a:latin typeface="Arial"/>
                <a:ea typeface="Arial"/>
                <a:cs typeface="Arial"/>
                <a:sym typeface="Arial"/>
              </a:rPr>
              <a:t>Imagework</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[Kulla17</a:t>
            </a:r>
            <a:r>
              <a:rPr lang="en-US" sz="1100" b="0" i="0" u="none" strike="noStrike" cap="none" dirty="0">
                <a:solidFill>
                  <a:schemeClr val="dk1"/>
                </a:solidFill>
                <a:latin typeface="Arial"/>
                <a:ea typeface="Arial"/>
                <a:cs typeface="Arial"/>
                <a:sym typeface="Arial"/>
              </a:rPr>
              <a:t>] C. </a:t>
            </a:r>
            <a:r>
              <a:rPr lang="en-US" sz="1100" b="0" i="0" u="none" strike="noStrike" cap="none" dirty="0" err="1">
                <a:solidFill>
                  <a:schemeClr val="dk1"/>
                </a:solidFill>
                <a:latin typeface="Arial"/>
                <a:ea typeface="Arial"/>
                <a:cs typeface="Arial"/>
                <a:sym typeface="Arial"/>
              </a:rPr>
              <a:t>Kulla</a:t>
            </a:r>
            <a:r>
              <a:rPr lang="en-US" sz="1100" b="0" i="0" u="none" strike="noStrike" cap="none" dirty="0">
                <a:solidFill>
                  <a:schemeClr val="dk1"/>
                </a:solidFill>
                <a:latin typeface="Arial"/>
                <a:ea typeface="Arial"/>
                <a:cs typeface="Arial"/>
                <a:sym typeface="Arial"/>
              </a:rPr>
              <a:t>, “Revisiting Physically Based Shading at </a:t>
            </a:r>
            <a:r>
              <a:rPr lang="en-US" sz="1100" b="0" i="0" u="none" strike="noStrike" cap="none" dirty="0" err="1">
                <a:solidFill>
                  <a:schemeClr val="dk1"/>
                </a:solidFill>
                <a:latin typeface="Arial"/>
                <a:ea typeface="Arial"/>
                <a:cs typeface="Arial"/>
                <a:sym typeface="Arial"/>
              </a:rPr>
              <a:t>Imageworks</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2017</a:t>
            </a:r>
          </a:p>
        </p:txBody>
      </p:sp>
    </p:spTree>
    <p:extLst>
      <p:ext uri="{BB962C8B-B14F-4D97-AF65-F5344CB8AC3E}">
        <p14:creationId xmlns:p14="http://schemas.microsoft.com/office/powerpoint/2010/main" val="7463190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Shape 1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2" name="Shape 13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0428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Shape 13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8" name="Shape 134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None/>
            </a:pPr>
            <a:r>
              <a:rPr lang="en-US"/>
              <a:t>Remember: want to conserve appearance with distance</a:t>
            </a: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Queried not at a single points and directions but over finite areas and solid angles</a:t>
            </a:r>
          </a:p>
        </p:txBody>
      </p:sp>
    </p:spTree>
    <p:extLst>
      <p:ext uri="{BB962C8B-B14F-4D97-AF65-F5344CB8AC3E}">
        <p14:creationId xmlns:p14="http://schemas.microsoft.com/office/powerpoint/2010/main" val="2241368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Shape 13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5" name="Shape 135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[Jakob14] W. </a:t>
            </a:r>
            <a:r>
              <a:rPr lang="en-US" sz="1100" b="0" i="0" u="none" strike="noStrike" cap="none" dirty="0" err="1">
                <a:solidFill>
                  <a:schemeClr val="dk1"/>
                </a:solidFill>
                <a:latin typeface="Arial"/>
                <a:ea typeface="Arial"/>
                <a:cs typeface="Arial"/>
                <a:sym typeface="Arial"/>
              </a:rPr>
              <a:t>Jakob</a:t>
            </a:r>
            <a:r>
              <a:rPr lang="en-US" sz="1100" b="0" i="0" u="none" strike="noStrike" cap="none" dirty="0">
                <a:solidFill>
                  <a:schemeClr val="dk1"/>
                </a:solidFill>
                <a:latin typeface="Arial"/>
                <a:ea typeface="Arial"/>
                <a:cs typeface="Arial"/>
                <a:sym typeface="Arial"/>
              </a:rPr>
              <a:t>, Discrete Stochastic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Models,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2014</a:t>
            </a:r>
          </a:p>
          <a:p>
            <a:pPr marL="0" marR="0" lvl="0" indent="0" algn="l" rtl="0">
              <a:spcBef>
                <a:spcPts val="0"/>
              </a:spcBef>
              <a:spcAft>
                <a:spcPts val="0"/>
              </a:spcAft>
              <a:buClr>
                <a:schemeClr val="dk1"/>
              </a:buClr>
              <a:buSzPct val="25000"/>
              <a:buFont typeface="Arial"/>
              <a:buNone/>
            </a:pPr>
            <a:r>
              <a:rPr lang="en-US" sz="1100" b="0" i="0" u="none" strike="noStrike" cap="none" dirty="0" err="1">
                <a:solidFill>
                  <a:schemeClr val="dk1"/>
                </a:solidFill>
                <a:latin typeface="Arial"/>
                <a:ea typeface="Arial"/>
                <a:cs typeface="Arial"/>
                <a:sym typeface="Arial"/>
              </a:rPr>
              <a:t>Jakob</a:t>
            </a:r>
            <a:r>
              <a:rPr lang="en-US" sz="1100" b="0" i="0" u="none" strike="noStrike" cap="none" dirty="0">
                <a:solidFill>
                  <a:schemeClr val="dk1"/>
                </a:solidFill>
                <a:latin typeface="Arial"/>
                <a:ea typeface="Arial"/>
                <a:cs typeface="Arial"/>
                <a:sym typeface="Arial"/>
              </a:rPr>
              <a:t> et al. stochastically model the number of discrete slopes covered by the pixel footprint and can be quickly evaluated by a hierarchical subdivision of the latter in the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domain.</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[Atanasov15] A. </a:t>
            </a:r>
            <a:r>
              <a:rPr lang="en-US" sz="1100" b="0" i="0" u="none" strike="noStrike" cap="none" dirty="0" err="1">
                <a:solidFill>
                  <a:schemeClr val="dk1"/>
                </a:solidFill>
                <a:latin typeface="Arial"/>
                <a:ea typeface="Arial"/>
                <a:cs typeface="Arial"/>
                <a:sym typeface="Arial"/>
              </a:rPr>
              <a:t>Atanasov</a:t>
            </a:r>
            <a:r>
              <a:rPr lang="en-US" sz="1100" b="0" i="0" u="none" strike="noStrike" cap="none" dirty="0">
                <a:solidFill>
                  <a:schemeClr val="dk1"/>
                </a:solidFill>
                <a:latin typeface="Arial"/>
                <a:ea typeface="Arial"/>
                <a:cs typeface="Arial"/>
                <a:sym typeface="Arial"/>
              </a:rPr>
              <a:t>, A Practical Stochastic Algorithm for Rendering Mirror-Like Flakes, Chaos group documentation 2015</a:t>
            </a:r>
          </a:p>
          <a:p>
            <a:pPr marL="0" marR="0" lvl="0" indent="0" algn="l" rtl="0">
              <a:spcBef>
                <a:spcPts val="0"/>
              </a:spcBef>
              <a:spcAft>
                <a:spcPts val="0"/>
              </a:spcAft>
              <a:buClr>
                <a:schemeClr val="hlink"/>
              </a:buClr>
              <a:buSzPct val="25000"/>
              <a:buFont typeface="Arial"/>
              <a:buNone/>
            </a:pPr>
            <a:r>
              <a:rPr lang="en-US" sz="1100" b="0" i="0" u="sng" strike="noStrike" cap="none" dirty="0">
                <a:solidFill>
                  <a:schemeClr val="hlink"/>
                </a:solidFill>
                <a:latin typeface="Arial"/>
                <a:ea typeface="Arial"/>
                <a:cs typeface="Arial"/>
                <a:sym typeface="Arial"/>
                <a:hlinkClick r:id="rId3"/>
              </a:rPr>
              <a:t>https://www.fxguide.com/quicktakes/v-rays-practical-stochastic-rendering-of-spec-y-things/</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The method works by assuming that there are N ﬂakes that are uniformly distributed in a unit of texture space and their </a:t>
            </a:r>
            <a:r>
              <a:rPr lang="en-US" sz="1100" b="0" i="0" u="none" strike="noStrike" cap="none" dirty="0" err="1">
                <a:solidFill>
                  <a:schemeClr val="dk1"/>
                </a:solidFill>
                <a:latin typeface="Arial"/>
                <a:ea typeface="Arial"/>
                <a:cs typeface="Arial"/>
                <a:sym typeface="Arial"/>
              </a:rPr>
              <a:t>normals</a:t>
            </a:r>
            <a:r>
              <a:rPr lang="en-US" sz="1100" b="0" i="0" u="none" strike="noStrike" cap="none" dirty="0">
                <a:solidFill>
                  <a:schemeClr val="dk1"/>
                </a:solidFill>
                <a:latin typeface="Arial"/>
                <a:ea typeface="Arial"/>
                <a:cs typeface="Arial"/>
                <a:sym typeface="Arial"/>
              </a:rPr>
              <a:t> follow a micro-facet distribution on that unit’s rendering or lighting equation hemisphere. The multiscale BRDF is deﬁned as the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BRDF, averaged over a ﬁnite surface area. In the implementation, the algorithm works with a patch or parallelogram approximation of the pixel footprint. Into this mix goes more complex techniques such as caching, overlapping sampling of the parallelograms and optimal Importance Sampling. A key advantage of the algorithm is that the ﬂakes are not stored in memory, but their counts in this patch are reproduced by a deterministically seeded stochastic process.</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t>
            </a:r>
            <a:r>
              <a:rPr lang="en-US" sz="1100" b="0" i="0" u="none" strike="noStrike" cap="none" dirty="0" err="1">
                <a:solidFill>
                  <a:schemeClr val="dk1"/>
                </a:solidFill>
                <a:latin typeface="Arial"/>
                <a:ea typeface="Arial"/>
                <a:cs typeface="Arial"/>
                <a:sym typeface="Arial"/>
              </a:rPr>
              <a:t>Zirr</a:t>
            </a:r>
            <a:r>
              <a:rPr lang="en-US" sz="1100" b="0" i="0" u="none" strike="noStrike" cap="none" dirty="0">
                <a:solidFill>
                  <a:schemeClr val="dk1"/>
                </a:solidFill>
                <a:latin typeface="Arial"/>
                <a:ea typeface="Arial"/>
                <a:cs typeface="Arial"/>
                <a:sym typeface="Arial"/>
              </a:rPr>
              <a:t>] T. </a:t>
            </a:r>
            <a:r>
              <a:rPr lang="en-US" sz="1100" b="0" i="0" u="none" strike="noStrike" cap="none" dirty="0" err="1">
                <a:solidFill>
                  <a:schemeClr val="dk1"/>
                </a:solidFill>
                <a:latin typeface="Arial"/>
                <a:ea typeface="Arial"/>
                <a:cs typeface="Arial"/>
                <a:sym typeface="Arial"/>
              </a:rPr>
              <a:t>Zirr</a:t>
            </a:r>
            <a:r>
              <a:rPr lang="en-US" sz="1100" b="0" i="0" u="none" strike="noStrike" cap="none" dirty="0">
                <a:solidFill>
                  <a:schemeClr val="dk1"/>
                </a:solidFill>
                <a:latin typeface="Arial"/>
                <a:ea typeface="Arial"/>
                <a:cs typeface="Arial"/>
                <a:sym typeface="Arial"/>
              </a:rPr>
              <a:t>, Real-time Rendering of Procedural Multiscale Materials, I3D 2016</a:t>
            </a:r>
          </a:p>
          <a:p>
            <a:pPr marL="0" marR="0" lvl="0" indent="0" algn="l" rtl="0">
              <a:spcBef>
                <a:spcPts val="0"/>
              </a:spcBef>
              <a:spcAft>
                <a:spcPts val="0"/>
              </a:spcAft>
              <a:buClr>
                <a:schemeClr val="dk1"/>
              </a:buClr>
              <a:buSzPct val="25000"/>
              <a:buFont typeface="Arial"/>
              <a:buNone/>
            </a:pPr>
            <a:r>
              <a:rPr lang="en-US" sz="1100" b="0" i="0" u="none" strike="noStrike" cap="none" dirty="0" err="1">
                <a:solidFill>
                  <a:schemeClr val="dk1"/>
                </a:solidFill>
                <a:latin typeface="Arial"/>
                <a:ea typeface="Arial"/>
                <a:cs typeface="Arial"/>
                <a:sym typeface="Arial"/>
              </a:rPr>
              <a:t>Zirr</a:t>
            </a:r>
            <a:r>
              <a:rPr lang="en-US" sz="1100" b="0" i="0" u="none" strike="noStrike" cap="none" dirty="0">
                <a:solidFill>
                  <a:schemeClr val="dk1"/>
                </a:solidFill>
                <a:latin typeface="Arial"/>
                <a:ea typeface="Arial"/>
                <a:cs typeface="Arial"/>
                <a:sym typeface="Arial"/>
              </a:rPr>
              <a:t> paper method: Get a random number to turn on a pixels. It is spatially and </a:t>
            </a:r>
            <a:r>
              <a:rPr lang="en-US" dirty="0" err="1" smtClean="0"/>
              <a:t>angulary</a:t>
            </a:r>
            <a:r>
              <a:rPr lang="en-US" dirty="0" smtClean="0"/>
              <a:t> </a:t>
            </a:r>
            <a:r>
              <a:rPr lang="en-US" sz="1100" b="0" i="0" u="none" strike="noStrike" cap="none" dirty="0" smtClean="0">
                <a:solidFill>
                  <a:schemeClr val="dk1"/>
                </a:solidFill>
                <a:latin typeface="Arial"/>
                <a:ea typeface="Arial"/>
                <a:cs typeface="Arial"/>
                <a:sym typeface="Arial"/>
              </a:rPr>
              <a:t>stable </a:t>
            </a:r>
            <a:r>
              <a:rPr lang="en-US" sz="1100" b="0" i="0" u="none" strike="noStrike" cap="none" dirty="0">
                <a:solidFill>
                  <a:schemeClr val="dk1"/>
                </a:solidFill>
                <a:latin typeface="Arial"/>
                <a:ea typeface="Arial"/>
                <a:cs typeface="Arial"/>
                <a:sym typeface="Arial"/>
              </a:rPr>
              <a:t>(inside a cone we will trigger the same number).</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Note: the approach is not physically based, we can see 2 glint in two different light </a:t>
            </a:r>
            <a:r>
              <a:rPr lang="en-US" sz="1100" b="0" i="0" u="none" strike="noStrike" cap="none" dirty="0" smtClean="0">
                <a:solidFill>
                  <a:schemeClr val="dk1"/>
                </a:solidFill>
                <a:latin typeface="Arial"/>
                <a:ea typeface="Arial"/>
                <a:cs typeface="Arial"/>
                <a:sym typeface="Arial"/>
              </a:rPr>
              <a:t>direction </a:t>
            </a:r>
            <a:r>
              <a:rPr lang="en-US" sz="1100" b="0" i="0" u="none" strike="noStrike" cap="none" dirty="0">
                <a:solidFill>
                  <a:schemeClr val="dk1"/>
                </a:solidFill>
                <a:latin typeface="Arial"/>
                <a:ea typeface="Arial"/>
                <a:cs typeface="Arial"/>
                <a:sym typeface="Arial"/>
              </a:rPr>
              <a:t>at the same time (but should not be visible in practice). This is the limitation of not having a true NDF.</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Define a macro and a micro NDF and compose them: In practice it is just a box filter that allow to mimic a </a:t>
            </a:r>
            <a:r>
              <a:rPr lang="en-US" sz="1100" b="0" i="0" u="none" strike="noStrike" cap="none" dirty="0" smtClean="0">
                <a:solidFill>
                  <a:schemeClr val="dk1"/>
                </a:solidFill>
                <a:latin typeface="Arial"/>
                <a:ea typeface="Arial"/>
                <a:cs typeface="Arial"/>
                <a:sym typeface="Arial"/>
              </a:rPr>
              <a:t>Beckmann </a:t>
            </a:r>
            <a:r>
              <a:rPr lang="en-US" sz="1100" b="0" i="0" u="none" strike="noStrike" cap="none" dirty="0">
                <a:solidFill>
                  <a:schemeClr val="dk1"/>
                </a:solidFill>
                <a:latin typeface="Arial"/>
                <a:ea typeface="Arial"/>
                <a:cs typeface="Arial"/>
                <a:sym typeface="Arial"/>
              </a:rPr>
              <a:t>shape (as we do in rendering for </a:t>
            </a:r>
            <a:r>
              <a:rPr lang="en-US" sz="1100" b="0" i="0" u="none" strike="noStrike" cap="none" dirty="0" err="1">
                <a:solidFill>
                  <a:schemeClr val="dk1"/>
                </a:solidFill>
                <a:latin typeface="Arial"/>
                <a:ea typeface="Arial"/>
                <a:cs typeface="Arial"/>
                <a:sym typeface="Arial"/>
              </a:rPr>
              <a:t>gaussian</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postprocessing</a:t>
            </a:r>
            <a:r>
              <a:rPr lang="en-US" sz="1100" b="0" i="0" u="none" strike="noStrike" cap="none" dirty="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5647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Shape 1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4" name="Shape 136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[Yan16], L. Yan, Position-Normal Distributions for Efficient Rendering of Specular Microstructure,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2016</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Yan  proposed another method for filtering spatially varying microstructure. They handle a high-resolution normal map texture by resolving a mesoscale NDF defined on a pixel footprint by hierarchically pruning irrelevant normal map </a:t>
            </a:r>
            <a:r>
              <a:rPr lang="en-US" sz="1100" b="0" i="0" u="none" strike="noStrike" cap="none" dirty="0" err="1">
                <a:solidFill>
                  <a:schemeClr val="dk1"/>
                </a:solidFill>
                <a:latin typeface="Arial"/>
                <a:ea typeface="Arial"/>
                <a:cs typeface="Arial"/>
                <a:sym typeface="Arial"/>
              </a:rPr>
              <a:t>texels</a:t>
            </a:r>
            <a:r>
              <a:rPr lang="en-US" sz="1100" b="0" i="0" u="none" strike="noStrike" cap="none" dirty="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The</a:t>
            </a:r>
            <a:r>
              <a:rPr lang="en-US" sz="1100" b="0" i="0" u="none" strike="noStrike" cap="none" baseline="0" dirty="0" smtClean="0">
                <a:solidFill>
                  <a:schemeClr val="dk1"/>
                </a:solidFill>
                <a:latin typeface="Arial"/>
                <a:ea typeface="Arial"/>
                <a:cs typeface="Arial"/>
                <a:sym typeface="Arial"/>
              </a:rPr>
              <a:t> paper r</a:t>
            </a:r>
            <a:r>
              <a:rPr lang="en-US" sz="1100" b="0" i="0" u="none" strike="noStrike" cap="none" dirty="0" smtClean="0">
                <a:solidFill>
                  <a:schemeClr val="dk1"/>
                </a:solidFill>
                <a:latin typeface="Arial"/>
                <a:ea typeface="Arial"/>
                <a:cs typeface="Arial"/>
                <a:sym typeface="Arial"/>
              </a:rPr>
              <a:t>epresent </a:t>
            </a:r>
            <a:r>
              <a:rPr lang="en-US" sz="1100" b="0" i="0" u="none" strike="noStrike" cap="none" dirty="0">
                <a:solidFill>
                  <a:schemeClr val="dk1"/>
                </a:solidFill>
                <a:latin typeface="Arial"/>
                <a:ea typeface="Arial"/>
                <a:cs typeface="Arial"/>
                <a:sym typeface="Arial"/>
              </a:rPr>
              <a:t>high resolution normal with a mixture of </a:t>
            </a:r>
            <a:r>
              <a:rPr lang="en-US" sz="1100" b="0" i="0" u="none" strike="noStrike" cap="none" dirty="0" smtClean="0">
                <a:solidFill>
                  <a:schemeClr val="dk1"/>
                </a:solidFill>
                <a:latin typeface="Arial"/>
                <a:ea typeface="Arial"/>
                <a:cs typeface="Arial"/>
                <a:sym typeface="Arial"/>
              </a:rPr>
              <a:t>Gaussians.</a:t>
            </a:r>
            <a:r>
              <a:rPr lang="en-US" sz="1100" b="0" i="0" u="none" strike="noStrike" cap="none" baseline="0" dirty="0" smtClean="0">
                <a:solidFill>
                  <a:schemeClr val="dk1"/>
                </a:solidFill>
                <a:latin typeface="Arial"/>
                <a:ea typeface="Arial"/>
                <a:cs typeface="Arial"/>
                <a:sym typeface="Arial"/>
              </a:rPr>
              <a:t> Combine </a:t>
            </a:r>
            <a:r>
              <a:rPr lang="en-US" dirty="0" smtClean="0"/>
              <a:t>a </a:t>
            </a:r>
            <a:r>
              <a:rPr lang="en-US" dirty="0"/>
              <a:t>macro-level standard normal map and a micro-level normal </a:t>
            </a:r>
            <a:r>
              <a:rPr lang="en-US" dirty="0" smtClean="0"/>
              <a:t>map.</a:t>
            </a:r>
            <a:r>
              <a:rPr lang="en-US" baseline="0" dirty="0" smtClean="0"/>
              <a:t> </a:t>
            </a:r>
            <a:r>
              <a:rPr lang="en-US" dirty="0" smtClean="0"/>
              <a:t>NDF </a:t>
            </a:r>
            <a:r>
              <a:rPr lang="en-US" dirty="0"/>
              <a:t>solely defined on normal map</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Defining microstructure pattern with textures is attractive for </a:t>
            </a:r>
            <a:r>
              <a:rPr lang="en-US" sz="1100" b="0" i="0" u="none" strike="noStrike" cap="none" dirty="0" smtClean="0">
                <a:solidFill>
                  <a:schemeClr val="dk1"/>
                </a:solidFill>
                <a:latin typeface="Arial"/>
                <a:ea typeface="Arial"/>
                <a:cs typeface="Arial"/>
                <a:sym typeface="Arial"/>
              </a:rPr>
              <a:t>artists.</a:t>
            </a:r>
            <a:r>
              <a:rPr lang="en-US" sz="1100" b="0" i="0" u="none" strike="noStrike" cap="none" baseline="0" dirty="0" smtClean="0">
                <a:solidFill>
                  <a:schemeClr val="dk1"/>
                </a:solidFill>
                <a:latin typeface="Arial"/>
                <a:ea typeface="Arial"/>
                <a:cs typeface="Arial"/>
                <a:sym typeface="Arial"/>
              </a:rPr>
              <a:t> </a:t>
            </a:r>
            <a:r>
              <a:rPr lang="en-US" dirty="0" smtClean="0"/>
              <a:t>Not </a:t>
            </a:r>
            <a:r>
              <a:rPr lang="en-US" dirty="0"/>
              <a:t>real time</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Skipped by lack of time:</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Multi-Scale Rendering of Scratched Materials using a Structured SV-BRDF Model [Raymond 16</a:t>
            </a:r>
            <a:r>
              <a:rPr lang="en-US" sz="1100" b="0" i="0" u="none" strike="noStrike" cap="none" dirty="0" smtClean="0">
                <a:solidFill>
                  <a:schemeClr val="dk1"/>
                </a:solidFill>
                <a:latin typeface="Arial"/>
                <a:ea typeface="Arial"/>
                <a:cs typeface="Arial"/>
                <a:sym typeface="Arial"/>
              </a:rPr>
              <a:t>]</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When getting farther away, reflections from individual scratches may still remain visible even though they are much smaller than a pixel: they lead to glint lines  At a distance, the distribution of scratches still has a visible impact on </a:t>
            </a:r>
            <a:r>
              <a:rPr lang="en-US" sz="1100" b="0" i="0" u="none" strike="noStrike" cap="none" dirty="0" err="1">
                <a:solidFill>
                  <a:schemeClr val="dk1"/>
                </a:solidFill>
                <a:latin typeface="Arial"/>
                <a:ea typeface="Arial"/>
                <a:cs typeface="Arial"/>
                <a:sym typeface="Arial"/>
              </a:rPr>
              <a:t>appear</a:t>
            </a:r>
            <a:r>
              <a:rPr lang="en-US" dirty="0" err="1"/>
              <a:t>e</a:t>
            </a:r>
            <a:r>
              <a:rPr lang="en-US" sz="1100" b="0" i="0" u="none" strike="noStrike" cap="none" dirty="0" err="1">
                <a:solidFill>
                  <a:schemeClr val="dk1"/>
                </a:solidFill>
                <a:latin typeface="Arial"/>
                <a:ea typeface="Arial"/>
                <a:cs typeface="Arial"/>
                <a:sym typeface="Arial"/>
              </a:rPr>
              <a:t>ance</a:t>
            </a:r>
            <a:r>
              <a:rPr lang="en-US" sz="1100" b="0" i="0" u="none" strike="noStrike" cap="none" dirty="0">
                <a:solidFill>
                  <a:schemeClr val="dk1"/>
                </a:solidFill>
                <a:latin typeface="Arial"/>
                <a:ea typeface="Arial"/>
                <a:cs typeface="Arial"/>
                <a:sym typeface="Arial"/>
              </a:rPr>
              <a:t>: it modulates highlight silhouettes and smears environment reflections. Scratched materials thus require a BRDF model that is not only spatially-varying, but also multi-scale</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03065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2" name="Shape 13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None/>
            </a:pPr>
            <a:r>
              <a:rPr lang="en-US" dirty="0"/>
              <a:t>Except well-known normal map filtering algorithm don’t solve the problem fully for very far distance</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Also note that none of these algorithm work with GGX</a:t>
            </a:r>
            <a:r>
              <a:rPr lang="en-US" sz="1100" b="0" i="0" u="none" strike="noStrike" cap="none"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There is also the Bum to Roughness method from Pixar</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None of this</a:t>
            </a:r>
            <a:r>
              <a:rPr lang="en-US" sz="1100" b="0" i="0" u="none" strike="noStrike" cap="none" baseline="0" dirty="0" smtClean="0">
                <a:solidFill>
                  <a:schemeClr val="dk1"/>
                </a:solidFill>
                <a:latin typeface="Arial"/>
                <a:ea typeface="Arial"/>
                <a:cs typeface="Arial"/>
                <a:sym typeface="Arial"/>
              </a:rPr>
              <a:t> algorithm rely on GGX (but Pixar claim that it is ok in their case).</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940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Shape 8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866" name="Shape 8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91039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Shape 1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3" name="Shape 138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[Xu17] C. Xu, Real-Time Linear BRDF MIP-Mapping, </a:t>
            </a:r>
            <a:r>
              <a:rPr lang="en-US" sz="1100" b="0" i="0" u="none" strike="noStrike" cap="none" dirty="0" err="1" smtClean="0">
                <a:solidFill>
                  <a:schemeClr val="dk1"/>
                </a:solidFill>
                <a:latin typeface="Arial"/>
                <a:ea typeface="Arial"/>
                <a:cs typeface="Arial"/>
                <a:sym typeface="Arial"/>
              </a:rPr>
              <a:t>Eurographic</a:t>
            </a:r>
            <a:r>
              <a:rPr lang="en-US" sz="1100" b="0" i="0" u="none" strike="noStrike" cap="none" dirty="0" smtClean="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Not really real-time yet, but the approach of unifying BRDF and normal is good</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GB" sz="1200" b="0" i="0" u="none" strike="noStrike" cap="none" dirty="0" smtClean="0">
                <a:solidFill>
                  <a:schemeClr val="dk1"/>
                </a:solidFill>
                <a:latin typeface="Arial"/>
                <a:ea typeface="Arial"/>
                <a:cs typeface="Arial"/>
                <a:sym typeface="Arial"/>
              </a:rPr>
              <a:t>[Becker93] B. Becker, Smooth Transitions between Bump Rendering Algorithms, </a:t>
            </a:r>
            <a:r>
              <a:rPr lang="en-GB" sz="1200" b="0" i="0" u="none" strike="noStrike" cap="none" dirty="0" err="1" smtClean="0">
                <a:solidFill>
                  <a:schemeClr val="dk1"/>
                </a:solidFill>
                <a:latin typeface="Arial"/>
                <a:ea typeface="Arial"/>
                <a:cs typeface="Arial"/>
                <a:sym typeface="Arial"/>
              </a:rPr>
              <a:t>Siggraph</a:t>
            </a:r>
            <a:r>
              <a:rPr lang="en-GB" sz="1200" b="0" i="0" u="none" strike="noStrike" cap="none" dirty="0" smtClean="0">
                <a:solidFill>
                  <a:schemeClr val="dk1"/>
                </a:solidFill>
                <a:latin typeface="Arial"/>
                <a:ea typeface="Arial"/>
                <a:cs typeface="Arial"/>
                <a:sym typeface="Arial"/>
              </a:rPr>
              <a:t> 1993</a:t>
            </a:r>
          </a:p>
          <a:p>
            <a:pPr marL="0" marR="0" lvl="0" indent="0" algn="l" rtl="0">
              <a:spcBef>
                <a:spcPts val="0"/>
              </a:spcBef>
              <a:spcAft>
                <a:spcPts val="0"/>
              </a:spcAft>
              <a:buClr>
                <a:schemeClr val="dk1"/>
              </a:buClr>
              <a:buSzPct val="25000"/>
              <a:buFont typeface="Arial"/>
              <a:buNone/>
            </a:pPr>
            <a:r>
              <a:rPr lang="en-GB" sz="1100" b="0" i="0" u="none" strike="noStrike" cap="none" dirty="0" smtClean="0">
                <a:solidFill>
                  <a:schemeClr val="dk1"/>
                </a:solidFill>
                <a:latin typeface="Arial"/>
                <a:ea typeface="Arial"/>
                <a:cs typeface="Arial"/>
                <a:sym typeface="Arial"/>
              </a:rPr>
              <a:t>Smooth Transitions between Bump Rendering Algorithms</a:t>
            </a:r>
          </a:p>
          <a:p>
            <a:pPr marL="0" marR="0" lvl="0" indent="0" algn="l" rtl="0">
              <a:spcBef>
                <a:spcPts val="0"/>
              </a:spcBef>
              <a:spcAft>
                <a:spcPts val="0"/>
              </a:spcAft>
              <a:buClr>
                <a:schemeClr val="dk1"/>
              </a:buClr>
              <a:buSzPct val="25000"/>
              <a:buFont typeface="Arial"/>
              <a:buNone/>
            </a:pPr>
            <a:r>
              <a:rPr lang="en-GB" sz="1100" b="0" i="0" u="none" strike="noStrike" cap="none" dirty="0" smtClean="0">
                <a:solidFill>
                  <a:schemeClr val="dk1"/>
                </a:solidFill>
                <a:latin typeface="Arial"/>
                <a:ea typeface="Arial"/>
                <a:cs typeface="Arial"/>
                <a:sym typeface="Arial"/>
              </a:rPr>
              <a:t>Already attempted </a:t>
            </a:r>
            <a:r>
              <a:rPr lang="en-GB" sz="1100" b="0" i="0" u="none" strike="noStrike" cap="none" dirty="0" err="1" smtClean="0">
                <a:solidFill>
                  <a:schemeClr val="dk1"/>
                </a:solidFill>
                <a:latin typeface="Arial"/>
                <a:ea typeface="Arial"/>
                <a:cs typeface="Arial"/>
                <a:sym typeface="Arial"/>
              </a:rPr>
              <a:t>Siggraph</a:t>
            </a:r>
            <a:r>
              <a:rPr lang="en-GB" sz="1100" b="0" i="0" u="none" strike="noStrike" cap="none" dirty="0" smtClean="0">
                <a:solidFill>
                  <a:schemeClr val="dk1"/>
                </a:solidFill>
                <a:latin typeface="Arial"/>
                <a:ea typeface="Arial"/>
                <a:cs typeface="Arial"/>
                <a:sym typeface="Arial"/>
              </a:rPr>
              <a:t> 93 ? </a:t>
            </a:r>
            <a:r>
              <a:rPr lang="en-GB" sz="1100" b="0" i="0" u="sng" strike="noStrike" cap="none" dirty="0" smtClean="0">
                <a:solidFill>
                  <a:schemeClr val="hlink"/>
                </a:solidFill>
                <a:latin typeface="Arial"/>
                <a:ea typeface="Arial"/>
                <a:cs typeface="Arial"/>
                <a:sym typeface="Arial"/>
                <a:hlinkClick r:id="rId3"/>
              </a:rPr>
              <a:t>https://pdfs.semanticscholar.org/ab20/338c4297248cca5f32322fce6352461c2915.pdf</a:t>
            </a:r>
            <a:r>
              <a:rPr lang="en-GB" sz="1100" b="0" i="0" u="none" strike="noStrike" cap="none" dirty="0" smtClean="0">
                <a:solidFill>
                  <a:schemeClr val="dk1"/>
                </a:solidFill>
                <a:latin typeface="Arial"/>
                <a:ea typeface="Arial"/>
                <a:cs typeface="Arial"/>
                <a:sym typeface="Arial"/>
              </a:rPr>
              <a:t>  using a hierarchy of multiple BSDF frequency levels as well as a modification to bump mapping.</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65229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1" name="Shape 13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[Kaplanyan16] A. Kaplanyan, Filtering Distributions of Normals for Shading Antialiasing, HPG 2016</a:t>
            </a: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[Tokuyoshi17] Y. tokuyoshi, Error Reduction and Simplification for Shading Anti-Aliasing, Tech report 2017 (</a:t>
            </a:r>
            <a:r>
              <a:rPr lang="en-US" sz="1100" b="0" i="0" u="sng" strike="noStrike" cap="none">
                <a:solidFill>
                  <a:schemeClr val="hlink"/>
                </a:solidFill>
                <a:latin typeface="Arial"/>
                <a:ea typeface="Arial"/>
                <a:cs typeface="Arial"/>
                <a:sym typeface="Arial"/>
                <a:hlinkClick r:id="rId3"/>
              </a:rPr>
              <a:t>http://www.jp.square-enix.com/tech/library/pdf/Error%20Reduction%20and%20Simplification%20for%20Shading%20Anti-Aliasing.pdf</a:t>
            </a:r>
            <a:r>
              <a:rPr lang="en-US" sz="1100" b="0" i="0" u="none" strike="noStrike" cap="none">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Anton: We provide a practical solution applicable for real-time rendering by employing recent advances in light transport for estimating the filtering region from various effects (such as pixel footprint) directly in the parallel-plane half-vector domain (also known as the slope domain), followed by filtering the NDF over this region</a:t>
            </a:r>
          </a:p>
        </p:txBody>
      </p:sp>
    </p:spTree>
    <p:extLst>
      <p:ext uri="{BB962C8B-B14F-4D97-AF65-F5344CB8AC3E}">
        <p14:creationId xmlns:p14="http://schemas.microsoft.com/office/powerpoint/2010/main" val="39964722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Shape 13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9" name="Shape 139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Almost not research on diffuse filtering, only LEADR speak about </a:t>
            </a:r>
            <a:r>
              <a:rPr lang="en-US" sz="1200" b="0" i="0" u="none" strike="noStrike" cap="none" dirty="0" smtClean="0">
                <a:solidFill>
                  <a:schemeClr val="dk1"/>
                </a:solidFill>
                <a:latin typeface="Arial"/>
                <a:ea typeface="Arial"/>
                <a:cs typeface="Arial"/>
                <a:sym typeface="Arial"/>
              </a:rPr>
              <a:t>it</a:t>
            </a:r>
          </a:p>
          <a:p>
            <a:pPr marL="0" marR="0" lvl="0" indent="0" algn="l" rtl="0">
              <a:spcBef>
                <a:spcPts val="0"/>
              </a:spcBef>
              <a:spcAft>
                <a:spcPts val="0"/>
              </a:spcAft>
              <a:buClr>
                <a:schemeClr val="dk1"/>
              </a:buClr>
              <a:buSzPct val="25000"/>
              <a:buFont typeface="Arial"/>
              <a:buNone/>
            </a:pPr>
            <a:endParaRPr lang="en-US" sz="12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200" b="0" i="0" u="none" strike="noStrike" cap="none" dirty="0" smtClean="0">
                <a:solidFill>
                  <a:schemeClr val="dk1"/>
                </a:solidFill>
                <a:latin typeface="Arial"/>
                <a:ea typeface="Arial"/>
                <a:cs typeface="Arial"/>
                <a:sym typeface="Arial"/>
              </a:rPr>
              <a:t>It is important to conserve the original</a:t>
            </a:r>
            <a:r>
              <a:rPr lang="en-US" sz="1200" b="0" i="0" u="none" strike="noStrike" cap="none" baseline="0" dirty="0" smtClean="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shape of the NDF, previous paper tend to replace it by multiple</a:t>
            </a:r>
            <a:r>
              <a:rPr lang="en-US" sz="1200" b="0" i="0" u="none" strike="noStrike" cap="none" baseline="0" dirty="0" smtClean="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Beckmann</a:t>
            </a:r>
            <a:endParaRPr lang="en-US"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38645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05" name="Shape 140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7691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Shape 14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1" name="Shape 14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[Heitz16] E. Heitz, Multiple-Scattering Microfacet BSDFs with the Smith Model, Siggraph 2016</a:t>
            </a:r>
          </a:p>
          <a:p>
            <a:pPr marL="0" marR="0" lvl="0" indent="0" algn="l" rtl="0">
              <a:spcBef>
                <a:spcPts val="0"/>
              </a:spcBef>
              <a:spcAft>
                <a:spcPts val="0"/>
              </a:spcAft>
              <a:buClr>
                <a:schemeClr val="dk1"/>
              </a:buClr>
              <a:buSzPct val="25000"/>
              <a:buFont typeface="Arial"/>
              <a:buNone/>
            </a:pPr>
            <a:r>
              <a:rPr lang="en-US"/>
              <a:t>Will be a break changer for the artists, may require to re-author albedo.</a:t>
            </a:r>
          </a:p>
        </p:txBody>
      </p:sp>
    </p:spTree>
    <p:extLst>
      <p:ext uri="{BB962C8B-B14F-4D97-AF65-F5344CB8AC3E}">
        <p14:creationId xmlns:p14="http://schemas.microsoft.com/office/powerpoint/2010/main" val="4704070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0" name="Shape 142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[Heitz14] E. </a:t>
            </a:r>
            <a:r>
              <a:rPr lang="en-US" sz="1100" b="0" i="0" u="none" strike="noStrike" cap="none" dirty="0" err="1">
                <a:solidFill>
                  <a:schemeClr val="dk1"/>
                </a:solidFill>
                <a:latin typeface="Arial"/>
                <a:ea typeface="Arial"/>
                <a:cs typeface="Arial"/>
                <a:sym typeface="Arial"/>
              </a:rPr>
              <a:t>Heitz</a:t>
            </a:r>
            <a:r>
              <a:rPr lang="en-US" sz="1100" b="0" i="0" u="none" strike="noStrike" cap="none" dirty="0">
                <a:solidFill>
                  <a:schemeClr val="dk1"/>
                </a:solidFill>
                <a:latin typeface="Arial"/>
                <a:ea typeface="Arial"/>
                <a:cs typeface="Arial"/>
                <a:sym typeface="Arial"/>
              </a:rPr>
              <a:t>, Understanding the Masking-Shadowing Function in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-Based BRDFs, JCGT</a:t>
            </a:r>
          </a:p>
          <a:p>
            <a:pPr marL="0" marR="0" lvl="0" indent="0" algn="l" rtl="0">
              <a:lnSpc>
                <a:spcPct val="100000"/>
              </a:lnSpc>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[Kulla17] C. </a:t>
            </a:r>
            <a:r>
              <a:rPr lang="en-US" sz="1100" b="0" i="0" u="none" strike="noStrike" cap="none" dirty="0" err="1">
                <a:solidFill>
                  <a:schemeClr val="dk1"/>
                </a:solidFill>
                <a:latin typeface="Arial"/>
                <a:ea typeface="Arial"/>
                <a:cs typeface="Arial"/>
                <a:sym typeface="Arial"/>
              </a:rPr>
              <a:t>Kulla</a:t>
            </a:r>
            <a:r>
              <a:rPr lang="en-US" sz="1100" b="0" i="0" u="none" strike="noStrike" cap="none" dirty="0">
                <a:solidFill>
                  <a:schemeClr val="dk1"/>
                </a:solidFill>
                <a:latin typeface="Arial"/>
                <a:ea typeface="Arial"/>
                <a:cs typeface="Arial"/>
                <a:sym typeface="Arial"/>
              </a:rPr>
              <a:t>, “Revisiting Physically Based Shading at </a:t>
            </a:r>
            <a:r>
              <a:rPr lang="en-US" sz="1100" b="0" i="0" u="none" strike="noStrike" cap="none" dirty="0" err="1">
                <a:solidFill>
                  <a:schemeClr val="dk1"/>
                </a:solidFill>
                <a:latin typeface="Arial"/>
                <a:ea typeface="Arial"/>
                <a:cs typeface="Arial"/>
                <a:sym typeface="Arial"/>
              </a:rPr>
              <a:t>Imageworks</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2017</a:t>
            </a:r>
          </a:p>
          <a:p>
            <a:pPr marL="0" marR="0" lvl="0" indent="0" algn="l" rtl="0">
              <a:lnSpc>
                <a:spcPct val="100000"/>
              </a:lnSpc>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100" b="0" i="0" u="none" strike="noStrike" cap="none" dirty="0" err="1" smtClean="0">
                <a:solidFill>
                  <a:schemeClr val="dk1"/>
                </a:solidFill>
                <a:latin typeface="Arial"/>
                <a:ea typeface="Arial"/>
                <a:cs typeface="Arial"/>
                <a:sym typeface="Arial"/>
              </a:rPr>
              <a:t>Kulla</a:t>
            </a:r>
            <a:r>
              <a:rPr lang="en-US" sz="1100" b="0" i="0" u="none" strike="noStrike" cap="none" baseline="0" dirty="0" smtClean="0">
                <a:solidFill>
                  <a:schemeClr val="dk1"/>
                </a:solidFill>
                <a:latin typeface="Arial"/>
                <a:ea typeface="Arial"/>
                <a:cs typeface="Arial"/>
                <a:sym typeface="Arial"/>
              </a:rPr>
              <a:t> approximation is similar approach than </a:t>
            </a:r>
            <a:r>
              <a:rPr lang="en-US" sz="1100" b="0" i="0" u="none" strike="noStrike" cap="none" baseline="0" dirty="0" err="1" smtClean="0">
                <a:solidFill>
                  <a:schemeClr val="dk1"/>
                </a:solidFill>
                <a:latin typeface="Arial"/>
                <a:ea typeface="Arial"/>
                <a:cs typeface="Arial"/>
                <a:sym typeface="Arial"/>
              </a:rPr>
              <a:t>Kelemen</a:t>
            </a:r>
            <a:r>
              <a:rPr lang="en-US" sz="1100" b="0" i="0" u="none" strike="noStrike" cap="none" baseline="0" dirty="0" smtClean="0">
                <a:solidFill>
                  <a:schemeClr val="dk1"/>
                </a:solidFill>
                <a:latin typeface="Arial"/>
                <a:ea typeface="Arial"/>
                <a:cs typeface="Arial"/>
                <a:sym typeface="Arial"/>
              </a:rPr>
              <a:t> et al in 2001.</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Eric </a:t>
            </a:r>
            <a:r>
              <a:rPr lang="en-US" sz="1100" b="0" i="0" u="none" strike="noStrike" cap="none" dirty="0" err="1">
                <a:solidFill>
                  <a:schemeClr val="dk1"/>
                </a:solidFill>
                <a:latin typeface="Arial"/>
                <a:ea typeface="Arial"/>
                <a:cs typeface="Arial"/>
                <a:sym typeface="Arial"/>
              </a:rPr>
              <a:t>Heitz</a:t>
            </a:r>
            <a:r>
              <a:rPr lang="en-US" sz="1100" b="0" i="0" u="none" strike="noStrike" cap="none" dirty="0">
                <a:solidFill>
                  <a:schemeClr val="dk1"/>
                </a:solidFill>
                <a:latin typeface="Arial"/>
                <a:ea typeface="Arial"/>
                <a:cs typeface="Arial"/>
                <a:sym typeface="Arial"/>
              </a:rPr>
              <a:t> </a:t>
            </a:r>
            <a:r>
              <a:rPr lang="en-US" sz="1100" b="0" i="0" u="none" strike="noStrike" cap="none" dirty="0" err="1">
                <a:solidFill>
                  <a:schemeClr val="dk1"/>
                </a:solidFill>
                <a:latin typeface="Arial"/>
                <a:ea typeface="Arial"/>
                <a:cs typeface="Arial"/>
                <a:sym typeface="Arial"/>
              </a:rPr>
              <a:t>mentionned</a:t>
            </a:r>
            <a:r>
              <a:rPr lang="en-US" sz="1100" b="0" i="0" u="none" strike="noStrike" cap="none" dirty="0">
                <a:solidFill>
                  <a:schemeClr val="dk1"/>
                </a:solidFill>
                <a:latin typeface="Arial"/>
                <a:ea typeface="Arial"/>
                <a:cs typeface="Arial"/>
                <a:sym typeface="Arial"/>
              </a:rPr>
              <a:t> an approach that could be possible in real time. The bounce could be approximate by a second BRDF.</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From simulation it appear the bounce lobe looks like a scaled version of the 1st bounce.</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 cheap approximation could be to try to fit this scale factor (taking also into account Fresnel term) and apply it at the end of the lighting calculation (as lobe are identical).</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Attempt have been done in non published work and are promising.</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8258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Shape 1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0" name="Shape 143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31098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Shape 1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36" name="Shape 143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[Drobot17] M. </a:t>
            </a:r>
            <a:r>
              <a:rPr lang="en-US" sz="1100" b="0" i="0" u="none" strike="noStrike" cap="none" dirty="0" err="1" smtClean="0">
                <a:solidFill>
                  <a:schemeClr val="dk1"/>
                </a:solidFill>
                <a:latin typeface="Arial"/>
                <a:ea typeface="Arial"/>
                <a:cs typeface="Arial"/>
                <a:sym typeface="Arial"/>
              </a:rPr>
              <a:t>drobot</a:t>
            </a:r>
            <a:r>
              <a:rPr lang="en-US" sz="1100" b="0" i="0" u="none" strike="noStrike" cap="none" dirty="0" smtClean="0">
                <a:solidFill>
                  <a:schemeClr val="dk1"/>
                </a:solidFill>
                <a:latin typeface="Arial"/>
                <a:ea typeface="Arial"/>
                <a:cs typeface="Arial"/>
                <a:sym typeface="Arial"/>
              </a:rPr>
              <a:t>, Practical multi layered rendering, </a:t>
            </a:r>
            <a:r>
              <a:rPr lang="en-US" sz="1100" b="0" i="0" u="none" strike="noStrike" cap="none" dirty="0" err="1" smtClean="0">
                <a:solidFill>
                  <a:schemeClr val="dk1"/>
                </a:solidFill>
                <a:latin typeface="Arial"/>
                <a:ea typeface="Arial"/>
                <a:cs typeface="Arial"/>
                <a:sym typeface="Arial"/>
              </a:rPr>
              <a:t>Siggraph</a:t>
            </a:r>
            <a:r>
              <a:rPr lang="en-US" sz="1100" b="0" i="0" u="none" strike="noStrike" cap="none" dirty="0" smtClean="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Provide a</a:t>
            </a:r>
            <a:r>
              <a:rPr lang="en-US" sz="1100" b="0" i="0" u="none" strike="noStrike" cap="none" baseline="0" dirty="0" smtClean="0">
                <a:solidFill>
                  <a:schemeClr val="dk1"/>
                </a:solidFill>
                <a:latin typeface="Arial"/>
                <a:ea typeface="Arial"/>
                <a:cs typeface="Arial"/>
                <a:sym typeface="Arial"/>
              </a:rPr>
              <a:t> hacked iridescence term based on shifting the Fresnel curve efficient for real time</a:t>
            </a: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a:t>
            </a:r>
            <a:r>
              <a:rPr lang="en-US" sz="1100" b="0" i="0" u="none" strike="noStrike" cap="none" dirty="0">
                <a:solidFill>
                  <a:schemeClr val="dk1"/>
                </a:solidFill>
                <a:latin typeface="Arial"/>
                <a:ea typeface="Arial"/>
                <a:cs typeface="Arial"/>
                <a:sym typeface="Arial"/>
              </a:rPr>
              <a:t>Belcour17] L. </a:t>
            </a:r>
            <a:r>
              <a:rPr lang="en-US" sz="1100" b="0" i="0" u="none" strike="noStrike" cap="none" dirty="0" err="1">
                <a:solidFill>
                  <a:schemeClr val="dk1"/>
                </a:solidFill>
                <a:latin typeface="Arial"/>
                <a:ea typeface="Arial"/>
                <a:cs typeface="Arial"/>
                <a:sym typeface="Arial"/>
              </a:rPr>
              <a:t>Belcour</a:t>
            </a:r>
            <a:r>
              <a:rPr lang="en-US" sz="1100" b="0" i="0" u="none" strike="noStrike" cap="none" dirty="0">
                <a:solidFill>
                  <a:schemeClr val="dk1"/>
                </a:solidFill>
                <a:latin typeface="Arial"/>
                <a:ea typeface="Arial"/>
                <a:cs typeface="Arial"/>
                <a:sym typeface="Arial"/>
              </a:rPr>
              <a:t>, A Practical Extension to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 Theory for the Modeling of Varying Iridescence,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More physically</a:t>
            </a:r>
            <a:r>
              <a:rPr lang="en-US" sz="1100" b="0" i="0" u="none" strike="noStrike" cap="none" baseline="0" dirty="0" smtClean="0">
                <a:solidFill>
                  <a:schemeClr val="dk1"/>
                </a:solidFill>
                <a:latin typeface="Arial"/>
                <a:ea typeface="Arial"/>
                <a:cs typeface="Arial"/>
                <a:sym typeface="Arial"/>
              </a:rPr>
              <a:t> based approach, need some optimization and simpler parametrization but very promising.</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89909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46" name="Shape 144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188778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2" name="Shape 145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4284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72" name="Shape 87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Rendering of transparency is covered by [McGuire16], M. McGuire, Peering Through a Glass, Darkly at the Future of Real-Time Transparency, Siggraph 2016</a:t>
            </a:r>
          </a:p>
        </p:txBody>
      </p:sp>
    </p:spTree>
    <p:extLst>
      <p:ext uri="{BB962C8B-B14F-4D97-AF65-F5344CB8AC3E}">
        <p14:creationId xmlns:p14="http://schemas.microsoft.com/office/powerpoint/2010/main" val="40915700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Shape 1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0" name="Shape 1460"/>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09639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Shape 1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68" name="Shape 146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[Jakob14], w. Jakob,  “A Comprehensive Framework for Rendering Layered Materials”, Siggraph 2014</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 One solution suggested by Jakob et al. iis to redistribute the lost energy in a near diffuse distribution in order to not lose energy. While it seems to be a coarse approximation, their results look plausible.</a:t>
            </a:r>
          </a:p>
        </p:txBody>
      </p:sp>
    </p:spTree>
    <p:extLst>
      <p:ext uri="{BB962C8B-B14F-4D97-AF65-F5344CB8AC3E}">
        <p14:creationId xmlns:p14="http://schemas.microsoft.com/office/powerpoint/2010/main" val="37143145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Shape 1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76" name="Shape 14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[Weidlich07], A. </a:t>
            </a:r>
            <a:r>
              <a:rPr lang="en-US" sz="1000" b="0" i="0" u="none" strike="noStrike" cap="none" dirty="0" err="1">
                <a:solidFill>
                  <a:srgbClr val="000000"/>
                </a:solidFill>
                <a:latin typeface="Arial"/>
                <a:ea typeface="Arial"/>
                <a:cs typeface="Arial"/>
                <a:sym typeface="Arial"/>
              </a:rPr>
              <a:t>Weidlich</a:t>
            </a:r>
            <a:r>
              <a:rPr lang="en-US" sz="1000" b="0" i="0" u="none" strike="noStrike" cap="none" dirty="0">
                <a:solidFill>
                  <a:srgbClr val="000000"/>
                </a:solidFill>
                <a:latin typeface="Arial"/>
                <a:ea typeface="Arial"/>
                <a:cs typeface="Arial"/>
                <a:sym typeface="Arial"/>
              </a:rPr>
              <a:t>,  “Arbitrarily Layered Micro-Facet Surfaces”, Graphite 2007</a:t>
            </a:r>
          </a:p>
          <a:p>
            <a:pPr marL="0" marR="0" lvl="0" indent="0" algn="l" rtl="0">
              <a:spcBef>
                <a:spcPts val="0"/>
              </a:spcBef>
              <a:spcAft>
                <a:spcPts val="0"/>
              </a:spcAft>
              <a:buClr>
                <a:schemeClr val="dk1"/>
              </a:buClr>
              <a:buSzPct val="25000"/>
              <a:buFont typeface="Arial"/>
              <a:buNone/>
            </a:pPr>
            <a:endParaRPr sz="10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no energy </a:t>
            </a:r>
            <a:r>
              <a:rPr lang="en-US" sz="1000" b="0" i="0" u="none" strike="noStrike" cap="none" dirty="0" smtClean="0">
                <a:solidFill>
                  <a:srgbClr val="000000"/>
                </a:solidFill>
                <a:latin typeface="Arial"/>
                <a:ea typeface="Arial"/>
                <a:cs typeface="Arial"/>
                <a:sym typeface="Arial"/>
              </a:rPr>
              <a:t>conservation, </a:t>
            </a:r>
            <a:r>
              <a:rPr lang="en-US" sz="1000" b="0" i="0" u="none" strike="noStrike" cap="none" dirty="0">
                <a:solidFill>
                  <a:srgbClr val="000000"/>
                </a:solidFill>
                <a:latin typeface="Arial"/>
                <a:ea typeface="Arial"/>
                <a:cs typeface="Arial"/>
                <a:sym typeface="Arial"/>
              </a:rPr>
              <a:t>single scattering</a:t>
            </a:r>
          </a:p>
          <a:p>
            <a:pPr marL="0" marR="0" lvl="0" indent="0" algn="l" rtl="0">
              <a:spcBef>
                <a:spcPts val="0"/>
              </a:spcBef>
              <a:spcAft>
                <a:spcPts val="0"/>
              </a:spcAft>
              <a:buClr>
                <a:schemeClr val="dk1"/>
              </a:buClr>
              <a:buSzPct val="25000"/>
              <a:buFont typeface="Arial"/>
              <a:buNone/>
            </a:pPr>
            <a:endParaRPr sz="10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1. The BRDF of the topmost level fr1 is evaluated for the two given, arbitrary incoming directions </a:t>
            </a:r>
            <a:r>
              <a:rPr lang="en-US" sz="1000" b="0" i="0" u="none" strike="noStrike" cap="none" dirty="0" err="1">
                <a:solidFill>
                  <a:srgbClr val="000000"/>
                </a:solidFill>
                <a:latin typeface="Arial"/>
                <a:ea typeface="Arial"/>
                <a:cs typeface="Arial"/>
                <a:sym typeface="Arial"/>
              </a:rPr>
              <a:t>ωi</a:t>
            </a:r>
            <a:r>
              <a:rPr lang="en-US" sz="1000" b="0" i="0" u="none" strike="noStrike" cap="none" dirty="0">
                <a:solidFill>
                  <a:srgbClr val="000000"/>
                </a:solidFill>
                <a:latin typeface="Arial"/>
                <a:ea typeface="Arial"/>
                <a:cs typeface="Arial"/>
                <a:sym typeface="Arial"/>
              </a:rPr>
              <a:t> , and </a:t>
            </a:r>
            <a:r>
              <a:rPr lang="en-US" sz="1000" b="0" i="0" u="none" strike="noStrike" cap="none" dirty="0" err="1">
                <a:solidFill>
                  <a:srgbClr val="000000"/>
                </a:solidFill>
                <a:latin typeface="Arial"/>
                <a:ea typeface="Arial"/>
                <a:cs typeface="Arial"/>
                <a:sym typeface="Arial"/>
              </a:rPr>
              <a:t>ωo</a:t>
            </a:r>
            <a:r>
              <a:rPr lang="en-US" sz="1000" b="0" i="0" u="none" strike="noStrike" cap="none" dirty="0">
                <a:solidFill>
                  <a:srgbClr val="000000"/>
                </a:solidFill>
                <a:latin typeface="Arial"/>
                <a:ea typeface="Arial"/>
                <a:cs typeface="Arial"/>
                <a:sym typeface="Arial"/>
              </a:rPr>
              <a:t>. This yields a reflection component, and, except at the lowest layer, two refraction directions. </a:t>
            </a: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2. Any energy that is refracted into the next level T12 follows the two refraction directions associated with the initial incident directions, and is partly absorbed a by the medium. </a:t>
            </a: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3. These two refraction directions are assumed to meet at a single point on the next layer fr2 , and the process is repeated from step 1 until an opaque layer without a refraction component is encountered. </a:t>
            </a: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4. On returning from the recursion, the individual BRDF components are attenuated by the Fresnel transmission coefficients T21 for the level above them, and added to the total BRDF. </a:t>
            </a:r>
          </a:p>
        </p:txBody>
      </p:sp>
    </p:spTree>
    <p:extLst>
      <p:ext uri="{BB962C8B-B14F-4D97-AF65-F5344CB8AC3E}">
        <p14:creationId xmlns:p14="http://schemas.microsoft.com/office/powerpoint/2010/main" val="25122839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7" name="Shape 14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52142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95" name="Shape 14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[Elek10], O. </a:t>
            </a:r>
            <a:r>
              <a:rPr lang="en-US" sz="1000" b="0" i="0" u="none" strike="noStrike" cap="none" dirty="0" err="1">
                <a:solidFill>
                  <a:srgbClr val="000000"/>
                </a:solidFill>
                <a:latin typeface="Arial"/>
                <a:ea typeface="Arial"/>
                <a:cs typeface="Arial"/>
                <a:sym typeface="Arial"/>
              </a:rPr>
              <a:t>Elek</a:t>
            </a:r>
            <a:r>
              <a:rPr lang="en-US" sz="1000" b="0" i="0" u="none" strike="noStrike" cap="none" dirty="0">
                <a:solidFill>
                  <a:srgbClr val="000000"/>
                </a:solidFill>
                <a:latin typeface="Arial"/>
                <a:ea typeface="Arial"/>
                <a:cs typeface="Arial"/>
                <a:sym typeface="Arial"/>
              </a:rPr>
              <a:t>, “Layered Materials in Real-Time Rendering”, 2010</a:t>
            </a: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[Weidlich07], A. </a:t>
            </a:r>
            <a:r>
              <a:rPr lang="en-US" sz="1000" b="0" i="0" u="none" strike="noStrike" cap="none" dirty="0" err="1">
                <a:solidFill>
                  <a:srgbClr val="000000"/>
                </a:solidFill>
                <a:latin typeface="Arial"/>
                <a:ea typeface="Arial"/>
                <a:cs typeface="Arial"/>
                <a:sym typeface="Arial"/>
              </a:rPr>
              <a:t>Weidlich</a:t>
            </a:r>
            <a:r>
              <a:rPr lang="en-US" sz="1000" b="0" i="0" u="none" strike="noStrike" cap="none" dirty="0">
                <a:solidFill>
                  <a:srgbClr val="000000"/>
                </a:solidFill>
                <a:latin typeface="Arial"/>
                <a:ea typeface="Arial"/>
                <a:cs typeface="Arial"/>
                <a:sym typeface="Arial"/>
              </a:rPr>
              <a:t>,  “Arbitrarily Layered Micro-Facet Surfaces”, Graphite 2007</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[Drobot17] M. </a:t>
            </a:r>
            <a:r>
              <a:rPr lang="en-US" sz="1100" b="0" i="0" u="none" strike="noStrike" cap="none" dirty="0" err="1">
                <a:solidFill>
                  <a:schemeClr val="dk1"/>
                </a:solidFill>
                <a:latin typeface="Arial"/>
                <a:ea typeface="Arial"/>
                <a:cs typeface="Arial"/>
                <a:sym typeface="Arial"/>
              </a:rPr>
              <a:t>drobot</a:t>
            </a:r>
            <a:r>
              <a:rPr lang="en-US" sz="1100" b="0" i="0" u="none" strike="noStrike" cap="none" dirty="0">
                <a:solidFill>
                  <a:schemeClr val="dk1"/>
                </a:solidFill>
                <a:latin typeface="Arial"/>
                <a:ea typeface="Arial"/>
                <a:cs typeface="Arial"/>
                <a:sym typeface="Arial"/>
              </a:rPr>
              <a:t>, Practical multi layered rendering,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2017</a:t>
            </a:r>
            <a:endParaRPr sz="10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2822135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Shape 15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1" name="Shape 150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000" b="0" i="0" u="none" strike="noStrike" cap="none" dirty="0" smtClean="0">
                <a:solidFill>
                  <a:schemeClr val="dk1"/>
                </a:solidFill>
                <a:latin typeface="Arial"/>
                <a:ea typeface="Arial"/>
                <a:cs typeface="Arial"/>
                <a:sym typeface="Arial"/>
              </a:rPr>
              <a:t>[Meneveaux17] D. </a:t>
            </a:r>
            <a:r>
              <a:rPr lang="en-US" sz="1000" b="0" i="0" u="none" strike="noStrike" cap="none" dirty="0" err="1" smtClean="0">
                <a:solidFill>
                  <a:schemeClr val="dk1"/>
                </a:solidFill>
                <a:latin typeface="Arial"/>
                <a:ea typeface="Arial"/>
                <a:cs typeface="Arial"/>
                <a:sym typeface="Arial"/>
              </a:rPr>
              <a:t>Meneveaux</a:t>
            </a:r>
            <a:r>
              <a:rPr lang="en-US" sz="1000" b="0" i="0" u="none" strike="noStrike" cap="none" dirty="0" smtClean="0">
                <a:solidFill>
                  <a:schemeClr val="dk1"/>
                </a:solidFill>
                <a:latin typeface="Arial"/>
                <a:ea typeface="Arial"/>
                <a:cs typeface="Arial"/>
                <a:sym typeface="Arial"/>
              </a:rPr>
              <a:t>, Rendering Rough Opaque Materials with Interfaced </a:t>
            </a:r>
            <a:r>
              <a:rPr lang="en-US" sz="1000" b="0" i="0" u="none" strike="noStrike" cap="none" dirty="0" err="1" smtClean="0">
                <a:solidFill>
                  <a:schemeClr val="dk1"/>
                </a:solidFill>
                <a:latin typeface="Arial"/>
                <a:ea typeface="Arial"/>
                <a:cs typeface="Arial"/>
                <a:sym typeface="Arial"/>
              </a:rPr>
              <a:t>Lambertian</a:t>
            </a:r>
            <a:r>
              <a:rPr lang="en-US" sz="1000" b="0" i="0" u="none" strike="noStrike" cap="none" dirty="0" smtClean="0">
                <a:solidFill>
                  <a:schemeClr val="dk1"/>
                </a:solidFill>
                <a:latin typeface="Arial"/>
                <a:ea typeface="Arial"/>
                <a:cs typeface="Arial"/>
                <a:sym typeface="Arial"/>
              </a:rPr>
              <a:t> </a:t>
            </a:r>
            <a:r>
              <a:rPr lang="en-US" sz="1000" b="0" i="0" u="none" strike="noStrike" cap="none" dirty="0" err="1" smtClean="0">
                <a:solidFill>
                  <a:schemeClr val="dk1"/>
                </a:solidFill>
                <a:latin typeface="Arial"/>
                <a:ea typeface="Arial"/>
                <a:cs typeface="Arial"/>
                <a:sym typeface="Arial"/>
              </a:rPr>
              <a:t>Microfacets</a:t>
            </a:r>
            <a:r>
              <a:rPr lang="en-US" sz="1000" b="0" i="0" u="none" strike="noStrike" cap="none" dirty="0" smtClean="0">
                <a:solidFill>
                  <a:schemeClr val="dk1"/>
                </a:solidFill>
                <a:latin typeface="Arial"/>
                <a:ea typeface="Arial"/>
                <a:cs typeface="Arial"/>
                <a:sym typeface="Arial"/>
              </a:rPr>
              <a:t>, 2017</a:t>
            </a:r>
          </a:p>
          <a:p>
            <a:pPr marL="0" marR="0" lvl="0" indent="0" algn="l" rtl="0">
              <a:spcBef>
                <a:spcPts val="0"/>
              </a:spcBef>
              <a:spcAft>
                <a:spcPts val="0"/>
              </a:spcAft>
              <a:buClr>
                <a:schemeClr val="dk1"/>
              </a:buClr>
              <a:buSzPct val="25000"/>
              <a:buFont typeface="Arial"/>
              <a:buNone/>
            </a:pPr>
            <a:endParaRPr sz="100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1000" b="0" i="0" u="none" strike="noStrike" cap="none" dirty="0">
                <a:solidFill>
                  <a:srgbClr val="000000"/>
                </a:solidFill>
                <a:latin typeface="Arial"/>
                <a:ea typeface="Arial"/>
                <a:cs typeface="Arial"/>
                <a:sym typeface="Arial"/>
              </a:rPr>
              <a:t>Remember introduction about dependency of BRDF lobes between layer</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42700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Shape 1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07" name="Shape 150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[Gulbrandsen14], </a:t>
            </a:r>
            <a:r>
              <a:rPr lang="en-US" sz="1100" b="0" i="0" u="none" strike="noStrike" cap="none" dirty="0" err="1">
                <a:solidFill>
                  <a:schemeClr val="dk1"/>
                </a:solidFill>
                <a:latin typeface="Arial"/>
                <a:ea typeface="Arial"/>
                <a:cs typeface="Arial"/>
                <a:sym typeface="Arial"/>
              </a:rPr>
              <a:t>O.Gulbrandsen</a:t>
            </a:r>
            <a:r>
              <a:rPr lang="en-US" sz="1100" b="0" i="0" u="none" strike="noStrike" cap="none" dirty="0">
                <a:solidFill>
                  <a:schemeClr val="dk1"/>
                </a:solidFill>
                <a:latin typeface="Arial"/>
                <a:ea typeface="Arial"/>
                <a:cs typeface="Arial"/>
                <a:sym typeface="Arial"/>
              </a:rPr>
              <a:t>, “Artist Friendly Metallic Fresnel”, JCGT 2014</a:t>
            </a: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IOR: index of refraction</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We can determine the IOR at an extra cost. Perhaps it would be better to store a different encoding for a </a:t>
            </a:r>
            <a:r>
              <a:rPr lang="en-US" sz="1100" b="0" i="0" u="none" strike="noStrike" cap="none" dirty="0" err="1">
                <a:solidFill>
                  <a:schemeClr val="dk1"/>
                </a:solidFill>
                <a:latin typeface="Arial"/>
                <a:ea typeface="Arial"/>
                <a:cs typeface="Arial"/>
                <a:sym typeface="Arial"/>
              </a:rPr>
              <a:t>dieletric</a:t>
            </a:r>
            <a:r>
              <a:rPr lang="en-US" sz="1100" b="0" i="0" u="none" strike="noStrike" cap="none" dirty="0">
                <a:solidFill>
                  <a:schemeClr val="dk1"/>
                </a:solidFill>
                <a:latin typeface="Arial"/>
                <a:ea typeface="Arial"/>
                <a:cs typeface="Arial"/>
                <a:sym typeface="Arial"/>
              </a:rPr>
              <a:t> IOR since currently there is no standard storage representation. Most engines simply ignore it</a:t>
            </a:r>
            <a:r>
              <a:rPr lang="en-US" sz="1100" b="0" i="0" u="none" strike="noStrike" cap="none"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Switching to</a:t>
            </a:r>
            <a:r>
              <a:rPr lang="en-US" sz="1100" b="0" i="0" u="none" strike="noStrike" cap="none" baseline="0" dirty="0" smtClean="0">
                <a:solidFill>
                  <a:schemeClr val="dk1"/>
                </a:solidFill>
                <a:latin typeface="Arial"/>
                <a:ea typeface="Arial"/>
                <a:cs typeface="Arial"/>
                <a:sym typeface="Arial"/>
              </a:rPr>
              <a:t> </a:t>
            </a:r>
            <a:r>
              <a:rPr lang="en-US" sz="1100" b="0" i="0" u="none" strike="noStrike" cap="none" baseline="0" dirty="0" err="1" smtClean="0">
                <a:solidFill>
                  <a:schemeClr val="dk1"/>
                </a:solidFill>
                <a:latin typeface="Arial"/>
                <a:ea typeface="Arial"/>
                <a:cs typeface="Arial"/>
                <a:sym typeface="Arial"/>
              </a:rPr>
              <a:t>Gulbrandsen</a:t>
            </a:r>
            <a:r>
              <a:rPr lang="en-US" sz="1100" b="0" i="0" u="none" strike="noStrike" cap="none" baseline="0" dirty="0" smtClean="0">
                <a:solidFill>
                  <a:schemeClr val="dk1"/>
                </a:solidFill>
                <a:latin typeface="Arial"/>
                <a:ea typeface="Arial"/>
                <a:cs typeface="Arial"/>
                <a:sym typeface="Arial"/>
              </a:rPr>
              <a:t> solution mean we should move to forward rendering. </a:t>
            </a:r>
            <a:r>
              <a:rPr lang="en-US" sz="1100" b="0" i="0" u="none" strike="noStrike" cap="none" baseline="0" dirty="0" err="1" smtClean="0">
                <a:solidFill>
                  <a:schemeClr val="dk1"/>
                </a:solidFill>
                <a:latin typeface="Arial"/>
                <a:ea typeface="Arial"/>
                <a:cs typeface="Arial"/>
                <a:sym typeface="Arial"/>
              </a:rPr>
              <a:t>Gbuffer</a:t>
            </a:r>
            <a:r>
              <a:rPr lang="en-US" sz="1100" b="0" i="0" u="none" strike="noStrike" cap="none" baseline="0" dirty="0" smtClean="0">
                <a:solidFill>
                  <a:schemeClr val="dk1"/>
                </a:solidFill>
                <a:latin typeface="Arial"/>
                <a:ea typeface="Arial"/>
                <a:cs typeface="Arial"/>
                <a:sym typeface="Arial"/>
              </a:rPr>
              <a:t> storage is prohibitive.</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67456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Shape 15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15" name="Shape 151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09827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Shape 15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1" name="Shape 152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273230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Shape 15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9" name="Shape 152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1690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Shape 8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78" name="Shape 87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7886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35" name="Shape 15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Removing</a:t>
            </a:r>
            <a:r>
              <a:rPr lang="en-US" sz="1100" b="0" i="0" u="none" strike="noStrike" cap="none" baseline="0" dirty="0" smtClean="0">
                <a:solidFill>
                  <a:schemeClr val="dk1"/>
                </a:solidFill>
                <a:latin typeface="Arial"/>
                <a:ea typeface="Arial"/>
                <a:cs typeface="Arial"/>
                <a:sym typeface="Arial"/>
              </a:rPr>
              <a:t> illumination is simply dividing the lit material by the recovered light. We assume </a:t>
            </a:r>
            <a:r>
              <a:rPr lang="en-US" sz="1100" b="0" i="0" u="none" strike="noStrike" cap="none" baseline="0" dirty="0" err="1" smtClean="0">
                <a:solidFill>
                  <a:schemeClr val="dk1"/>
                </a:solidFill>
                <a:latin typeface="Arial"/>
                <a:ea typeface="Arial"/>
                <a:cs typeface="Arial"/>
                <a:sym typeface="Arial"/>
              </a:rPr>
              <a:t>Lambertian</a:t>
            </a:r>
            <a:r>
              <a:rPr lang="en-US" sz="1100" b="0" i="0" u="none" strike="noStrike" cap="none" baseline="0" dirty="0" smtClean="0">
                <a:solidFill>
                  <a:schemeClr val="dk1"/>
                </a:solidFill>
                <a:latin typeface="Arial"/>
                <a:ea typeface="Arial"/>
                <a:cs typeface="Arial"/>
                <a:sym typeface="Arial"/>
              </a:rPr>
              <a:t> surface.</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66523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Shape 1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5" name="Shape 154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[Antoine15] F. Antoine, “The Tech &amp; art behind Epic’s UE4 Open World Demo”, GDC 2015</a:t>
            </a:r>
          </a:p>
        </p:txBody>
      </p:sp>
    </p:spTree>
    <p:extLst>
      <p:ext uri="{BB962C8B-B14F-4D97-AF65-F5344CB8AC3E}">
        <p14:creationId xmlns:p14="http://schemas.microsoft.com/office/powerpoint/2010/main" val="12957988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Shape 15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54" name="Shape 155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Please test our Unity De-lighting tool and tell us what you think </a:t>
            </a:r>
            <a:r>
              <a:rPr lang="en-US" sz="1100" b="0" i="0" u="none" strike="noStrike" cap="none" dirty="0" smtClean="0">
                <a:solidFill>
                  <a:schemeClr val="dk1"/>
                </a:solidFill>
                <a:latin typeface="Arial"/>
                <a:ea typeface="Arial"/>
                <a:cs typeface="Arial"/>
                <a:sym typeface="Arial"/>
              </a:rPr>
              <a:t>:)</a:t>
            </a: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77802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Shape 15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2" name="Shape 156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[Duchene15] S. Duchene,  “Multi-View Intrinsic Images of Outdoors Scenes with an Application to Relighting”, </a:t>
            </a:r>
            <a:r>
              <a:rPr lang="en-US" sz="1100" b="0" i="0" u="none" strike="noStrike" cap="none" dirty="0" smtClean="0">
                <a:solidFill>
                  <a:schemeClr val="dk1"/>
                </a:solidFill>
                <a:latin typeface="Arial"/>
                <a:ea typeface="Arial"/>
                <a:cs typeface="Arial"/>
                <a:sym typeface="Arial"/>
              </a:rPr>
              <a:t>2015</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GB" dirty="0" smtClean="0"/>
              <a:t>They split lighting and reflectance using a multiple view picture set</a:t>
            </a:r>
          </a:p>
          <a:p>
            <a:pPr marL="0" marR="0" lvl="0" indent="0" algn="l" rtl="0">
              <a:spcBef>
                <a:spcPts val="0"/>
              </a:spcBef>
              <a:spcAft>
                <a:spcPts val="0"/>
              </a:spcAft>
              <a:buClr>
                <a:schemeClr val="dk1"/>
              </a:buClr>
              <a:buSzPct val="25000"/>
              <a:buFont typeface="Arial"/>
              <a:buNone/>
            </a:pPr>
            <a:endParaRPr lang="en-US" sz="1100" b="0" i="0" u="none" strike="noStrike" cap="none"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lang="en-GB" dirty="0" smtClean="0"/>
          </a:p>
          <a:p>
            <a:pPr marL="0" marR="0" lvl="0" indent="0" algn="l" rtl="0">
              <a:spcBef>
                <a:spcPts val="0"/>
              </a:spcBef>
              <a:spcAft>
                <a:spcPts val="0"/>
              </a:spcAft>
              <a:buClr>
                <a:schemeClr val="dk1"/>
              </a:buClr>
              <a:buSzPct val="25000"/>
              <a:buFont typeface="Arial"/>
              <a:buNone/>
            </a:pPr>
            <a:endParaRPr lang="en-US"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35489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Shape 1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1" name="Shape 157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[Dupuy15] J. </a:t>
            </a:r>
            <a:r>
              <a:rPr lang="en-US" sz="1100" b="0" i="0" u="none" strike="noStrike" cap="none" dirty="0" err="1">
                <a:solidFill>
                  <a:schemeClr val="dk1"/>
                </a:solidFill>
                <a:latin typeface="Arial"/>
                <a:ea typeface="Arial"/>
                <a:cs typeface="Arial"/>
                <a:sym typeface="Arial"/>
              </a:rPr>
              <a:t>Dupuy</a:t>
            </a:r>
            <a:r>
              <a:rPr lang="en-US" sz="1100" b="0" i="0" u="none" strike="noStrike" cap="none" dirty="0">
                <a:solidFill>
                  <a:schemeClr val="dk1"/>
                </a:solidFill>
                <a:latin typeface="Arial"/>
                <a:ea typeface="Arial"/>
                <a:cs typeface="Arial"/>
                <a:sym typeface="Arial"/>
              </a:rPr>
              <a:t>, Extracting </a:t>
            </a:r>
            <a:r>
              <a:rPr lang="en-US" sz="1100" b="0" i="0" u="none" strike="noStrike" cap="none" dirty="0" err="1">
                <a:solidFill>
                  <a:schemeClr val="dk1"/>
                </a:solidFill>
                <a:latin typeface="Arial"/>
                <a:ea typeface="Arial"/>
                <a:cs typeface="Arial"/>
                <a:sym typeface="Arial"/>
              </a:rPr>
              <a:t>Microfacet</a:t>
            </a:r>
            <a:r>
              <a:rPr lang="en-US" sz="1100" b="0" i="0" u="none" strike="noStrike" cap="none" dirty="0">
                <a:solidFill>
                  <a:schemeClr val="dk1"/>
                </a:solidFill>
                <a:latin typeface="Arial"/>
                <a:ea typeface="Arial"/>
                <a:cs typeface="Arial"/>
                <a:sym typeface="Arial"/>
              </a:rPr>
              <a:t>-based BRDF Parameters from Arbitrary Materials with Power Iterations, EGSR </a:t>
            </a:r>
            <a:r>
              <a:rPr lang="en-US" sz="1100" b="0" i="0" u="none" strike="noStrike" cap="none" dirty="0" smtClean="0">
                <a:solidFill>
                  <a:schemeClr val="dk1"/>
                </a:solidFill>
                <a:latin typeface="Arial"/>
                <a:ea typeface="Arial"/>
                <a:cs typeface="Arial"/>
                <a:sym typeface="Arial"/>
              </a:rPr>
              <a:t>15</a:t>
            </a: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(L == V, mean backscatter)</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Requires a normal map</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Direct evaluation (no optimization problem</a:t>
            </a:r>
            <a:r>
              <a:rPr lang="en-US" sz="1100" b="0" i="0" u="none" strike="noStrike" cap="none" dirty="0" smtClean="0">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Brute force processing that says which roughness match a particular backscatter intensity</a:t>
            </a:r>
          </a:p>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dirty="0" smtClean="0">
                <a:solidFill>
                  <a:schemeClr val="dk1"/>
                </a:solidFill>
                <a:latin typeface="Arial"/>
                <a:ea typeface="Arial"/>
                <a:cs typeface="Arial"/>
                <a:sym typeface="Arial"/>
              </a:rPr>
              <a:t>For </a:t>
            </a:r>
            <a:r>
              <a:rPr lang="en-US" sz="1100" b="0" i="0" u="none" strike="noStrike" cap="none" dirty="0">
                <a:solidFill>
                  <a:schemeClr val="dk1"/>
                </a:solidFill>
                <a:latin typeface="Arial"/>
                <a:ea typeface="Arial"/>
                <a:cs typeface="Arial"/>
                <a:sym typeface="Arial"/>
              </a:rPr>
              <a:t>a pixel in the smoothness map, we will take all the angles, check into a table, use the algorithm from the paper, then extract roughness </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It use a set of images at different angle. For grazing angle, our artists have manually align the </a:t>
            </a:r>
            <a:r>
              <a:rPr lang="en-US" sz="1100" b="0" i="0" u="none" strike="noStrike" cap="none" dirty="0" err="1">
                <a:solidFill>
                  <a:schemeClr val="dk1"/>
                </a:solidFill>
                <a:latin typeface="Arial"/>
                <a:ea typeface="Arial"/>
                <a:cs typeface="Arial"/>
                <a:sym typeface="Arial"/>
              </a:rPr>
              <a:t>pixles</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24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3693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Shape 1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79" name="Shape 15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[Aittala15] M. </a:t>
            </a:r>
            <a:r>
              <a:rPr lang="en-US" sz="1100" b="0" i="0" u="none" strike="noStrike" cap="none" dirty="0" err="1">
                <a:solidFill>
                  <a:schemeClr val="dk1"/>
                </a:solidFill>
                <a:latin typeface="Arial"/>
                <a:ea typeface="Arial"/>
                <a:cs typeface="Arial"/>
                <a:sym typeface="Arial"/>
              </a:rPr>
              <a:t>Aittala</a:t>
            </a:r>
            <a:r>
              <a:rPr lang="en-US" sz="1100" b="0" i="0" u="none" strike="noStrike" cap="none" dirty="0">
                <a:solidFill>
                  <a:schemeClr val="dk1"/>
                </a:solidFill>
                <a:latin typeface="Arial"/>
                <a:ea typeface="Arial"/>
                <a:cs typeface="Arial"/>
                <a:sym typeface="Arial"/>
              </a:rPr>
              <a:t>, “Two-Shot SVBRDF Capture for Stationary Materials”,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t>
            </a:r>
            <a:r>
              <a:rPr lang="en-US" sz="1100" b="0" i="0" u="none" strike="noStrike" cap="none" dirty="0" smtClean="0">
                <a:solidFill>
                  <a:schemeClr val="dk1"/>
                </a:solidFill>
                <a:latin typeface="Arial"/>
                <a:ea typeface="Arial"/>
                <a:cs typeface="Arial"/>
                <a:sym typeface="Arial"/>
              </a:rPr>
              <a:t>2015</a:t>
            </a:r>
          </a:p>
          <a:p>
            <a:pPr marL="0" marR="0" lvl="0" indent="0" algn="l" rtl="0">
              <a:spcBef>
                <a:spcPts val="0"/>
              </a:spcBef>
              <a:spcAft>
                <a:spcPts val="0"/>
              </a:spcAft>
              <a:buClr>
                <a:schemeClr val="dk1"/>
              </a:buClr>
              <a:buSzPct val="25000"/>
              <a:buFont typeface="Arial"/>
              <a:buNone/>
            </a:pPr>
            <a:r>
              <a:rPr lang="en-US" sz="1100" b="0" i="0" u="none" strike="noStrike" cap="none" dirty="0" smtClean="0">
                <a:solidFill>
                  <a:schemeClr val="dk1"/>
                </a:solidFill>
                <a:latin typeface="Arial"/>
                <a:ea typeface="Arial"/>
                <a:cs typeface="Arial"/>
                <a:sym typeface="Arial"/>
              </a:rPr>
              <a:t>This paper</a:t>
            </a:r>
            <a:r>
              <a:rPr lang="en-US" sz="1100" b="0" i="0" u="none" strike="noStrike" cap="none" baseline="0" dirty="0" smtClean="0">
                <a:solidFill>
                  <a:schemeClr val="dk1"/>
                </a:solidFill>
                <a:latin typeface="Arial"/>
                <a:ea typeface="Arial"/>
                <a:cs typeface="Arial"/>
                <a:sym typeface="Arial"/>
              </a:rPr>
              <a:t> take set of images, geometry and HDRI as input (</a:t>
            </a:r>
            <a:r>
              <a:rPr lang="en-US" sz="1100" b="0" i="0" u="none" strike="noStrike" cap="none" baseline="0" dirty="0" err="1" smtClean="0">
                <a:solidFill>
                  <a:schemeClr val="dk1"/>
                </a:solidFill>
                <a:latin typeface="Arial"/>
                <a:ea typeface="Arial"/>
                <a:cs typeface="Arial"/>
                <a:sym typeface="Arial"/>
              </a:rPr>
              <a:t>i.e</a:t>
            </a:r>
            <a:r>
              <a:rPr lang="en-US" sz="1100" b="0" i="0" u="none" strike="noStrike" cap="none" baseline="0" dirty="0" smtClean="0">
                <a:solidFill>
                  <a:schemeClr val="dk1"/>
                </a:solidFill>
                <a:latin typeface="Arial"/>
                <a:ea typeface="Arial"/>
                <a:cs typeface="Arial"/>
                <a:sym typeface="Arial"/>
              </a:rPr>
              <a:t> what you have with photogrammetry) and extract the BRDF parameters</a:t>
            </a:r>
            <a:endParaRPr lang="en-US" sz="11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[Zhou16] Z. Zhou, “Sparse-as-Possible SVBRDF Acquisition”,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Asia 2016</a:t>
            </a:r>
          </a:p>
          <a:p>
            <a:pPr marL="0" marR="0" lvl="0" indent="0" algn="l" rtl="0">
              <a:spcBef>
                <a:spcPts val="0"/>
              </a:spcBef>
              <a:spcAft>
                <a:spcPts val="0"/>
              </a:spcAft>
              <a:buClr>
                <a:schemeClr val="dk1"/>
              </a:buClr>
              <a:buSzPct val="25000"/>
              <a:buFont typeface="Arial"/>
              <a:buNone/>
            </a:pPr>
            <a:r>
              <a:rPr lang="fr-FR" sz="1100" b="0" i="0" u="none" strike="noStrike" cap="none" dirty="0" smtClean="0">
                <a:solidFill>
                  <a:schemeClr val="dk1"/>
                </a:solidFill>
                <a:latin typeface="Arial"/>
                <a:ea typeface="Arial"/>
                <a:cs typeface="Arial"/>
                <a:sym typeface="Arial"/>
              </a:rPr>
              <a:t>This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paper</a:t>
            </a:r>
            <a:r>
              <a:rPr lang="fr-FR" sz="1100" b="0" i="0" u="none" strike="noStrike" cap="none" baseline="0" dirty="0" smtClean="0">
                <a:solidFill>
                  <a:schemeClr val="dk1"/>
                </a:solidFill>
                <a:latin typeface="Arial"/>
                <a:ea typeface="Arial"/>
                <a:cs typeface="Arial"/>
                <a:sym typeface="Arial"/>
              </a:rPr>
              <a:t> use </a:t>
            </a:r>
            <a:r>
              <a:rPr lang="fr-FR" sz="1100" b="0" i="0" u="none" strike="noStrike" cap="none" baseline="0" dirty="0" err="1" smtClean="0">
                <a:solidFill>
                  <a:schemeClr val="dk1"/>
                </a:solidFill>
                <a:latin typeface="Arial"/>
                <a:ea typeface="Arial"/>
                <a:cs typeface="Arial"/>
                <a:sym typeface="Arial"/>
              </a:rPr>
              <a:t>two</a:t>
            </a:r>
            <a:r>
              <a:rPr lang="fr-FR" sz="1100" b="0" i="0" u="none" strike="noStrike" cap="none" baseline="0" dirty="0" smtClean="0">
                <a:solidFill>
                  <a:schemeClr val="dk1"/>
                </a:solidFill>
                <a:latin typeface="Arial"/>
                <a:ea typeface="Arial"/>
                <a:cs typeface="Arial"/>
                <a:sym typeface="Arial"/>
              </a:rPr>
              <a:t> inputs: </a:t>
            </a:r>
            <a:r>
              <a:rPr lang="fr-FR" sz="1100" b="0" i="0" u="none" strike="noStrike" cap="none" baseline="0" dirty="0" err="1" smtClean="0">
                <a:solidFill>
                  <a:schemeClr val="dk1"/>
                </a:solidFill>
                <a:latin typeface="Arial"/>
                <a:ea typeface="Arial"/>
                <a:cs typeface="Arial"/>
                <a:sym typeface="Arial"/>
              </a:rPr>
              <a:t>with</a:t>
            </a:r>
            <a:r>
              <a:rPr lang="fr-FR" sz="1100" b="0" i="0" u="none" strike="noStrike" cap="none" baseline="0" dirty="0" smtClean="0">
                <a:solidFill>
                  <a:schemeClr val="dk1"/>
                </a:solidFill>
                <a:latin typeface="Arial"/>
                <a:ea typeface="Arial"/>
                <a:cs typeface="Arial"/>
                <a:sym typeface="Arial"/>
              </a:rPr>
              <a:t> and </a:t>
            </a:r>
            <a:r>
              <a:rPr lang="fr-FR" sz="1100" b="0" i="0" u="none" strike="noStrike" cap="none" baseline="0" dirty="0" err="1" smtClean="0">
                <a:solidFill>
                  <a:schemeClr val="dk1"/>
                </a:solidFill>
                <a:latin typeface="Arial"/>
                <a:ea typeface="Arial"/>
                <a:cs typeface="Arial"/>
                <a:sym typeface="Arial"/>
              </a:rPr>
              <a:t>without</a:t>
            </a:r>
            <a:r>
              <a:rPr lang="fr-FR" sz="1100" b="0" i="0" u="none" strike="noStrike" cap="none" baseline="0" dirty="0" smtClean="0">
                <a:solidFill>
                  <a:schemeClr val="dk1"/>
                </a:solidFill>
                <a:latin typeface="Arial"/>
                <a:ea typeface="Arial"/>
                <a:cs typeface="Arial"/>
                <a:sym typeface="Arial"/>
              </a:rPr>
              <a:t> flash </a:t>
            </a:r>
            <a:r>
              <a:rPr lang="fr-FR" sz="1100" b="0" i="0" u="none" strike="noStrike" cap="none" baseline="0" dirty="0" err="1" smtClean="0">
                <a:solidFill>
                  <a:schemeClr val="dk1"/>
                </a:solidFill>
                <a:latin typeface="Arial"/>
                <a:ea typeface="Arial"/>
                <a:cs typeface="Arial"/>
                <a:sym typeface="Arial"/>
              </a:rPr>
              <a:t>pictures</a:t>
            </a:r>
            <a:r>
              <a:rPr lang="fr-FR" sz="1100" b="0" i="0" u="none" strike="noStrike" cap="none" baseline="0" dirty="0" smtClean="0">
                <a:solidFill>
                  <a:schemeClr val="dk1"/>
                </a:solidFill>
                <a:latin typeface="Arial"/>
                <a:ea typeface="Arial"/>
                <a:cs typeface="Arial"/>
                <a:sym typeface="Arial"/>
              </a:rPr>
              <a:t> of a </a:t>
            </a:r>
            <a:r>
              <a:rPr lang="fr-FR" sz="1100" b="0" i="0" u="none" strike="noStrike" cap="none" baseline="0" dirty="0" err="1" smtClean="0">
                <a:solidFill>
                  <a:schemeClr val="dk1"/>
                </a:solidFill>
                <a:latin typeface="Arial"/>
                <a:ea typeface="Arial"/>
                <a:cs typeface="Arial"/>
                <a:sym typeface="Arial"/>
              </a:rPr>
              <a:t>material</a:t>
            </a:r>
            <a:r>
              <a:rPr lang="fr-FR" sz="1100" b="0" i="0" u="none" strike="noStrike" cap="none" baseline="0" dirty="0" smtClean="0">
                <a:solidFill>
                  <a:schemeClr val="dk1"/>
                </a:solidFill>
                <a:latin typeface="Arial"/>
                <a:ea typeface="Arial"/>
                <a:cs typeface="Arial"/>
                <a:sym typeface="Arial"/>
              </a:rPr>
              <a:t> and </a:t>
            </a:r>
            <a:r>
              <a:rPr lang="fr-FR" sz="1100" b="0" i="0" u="none" strike="noStrike" cap="none" baseline="0" dirty="0" err="1" smtClean="0">
                <a:solidFill>
                  <a:schemeClr val="dk1"/>
                </a:solidFill>
                <a:latin typeface="Arial"/>
                <a:ea typeface="Arial"/>
                <a:cs typeface="Arial"/>
                <a:sym typeface="Arial"/>
              </a:rPr>
              <a:t>provide</a:t>
            </a:r>
            <a:r>
              <a:rPr lang="fr-FR" sz="1100" b="0" i="0" u="none" strike="noStrike" cap="none" baseline="0" dirty="0" smtClean="0">
                <a:solidFill>
                  <a:schemeClr val="dk1"/>
                </a:solidFill>
                <a:latin typeface="Arial"/>
                <a:ea typeface="Arial"/>
                <a:cs typeface="Arial"/>
                <a:sym typeface="Arial"/>
              </a:rPr>
              <a:t> the </a:t>
            </a:r>
            <a:r>
              <a:rPr lang="fr-FR" sz="1100" b="0" i="0" u="none" strike="noStrike" cap="none" baseline="0" dirty="0" err="1" smtClean="0">
                <a:solidFill>
                  <a:schemeClr val="dk1"/>
                </a:solidFill>
                <a:latin typeface="Arial"/>
                <a:ea typeface="Arial"/>
                <a:cs typeface="Arial"/>
                <a:sym typeface="Arial"/>
              </a:rPr>
              <a:t>material</a:t>
            </a:r>
            <a:r>
              <a:rPr lang="fr-FR" sz="1100" b="0" i="0" u="none" strike="noStrike" cap="none" baseline="0" dirty="0" smtClean="0">
                <a:solidFill>
                  <a:schemeClr val="dk1"/>
                </a:solidFill>
                <a:latin typeface="Arial"/>
                <a:ea typeface="Arial"/>
                <a:cs typeface="Arial"/>
                <a:sym typeface="Arial"/>
              </a:rPr>
              <a:t> BRDF </a:t>
            </a:r>
            <a:r>
              <a:rPr lang="fr-FR" sz="1100" b="0" i="0" u="none" strike="noStrike" cap="none" baseline="0" dirty="0" err="1" smtClean="0">
                <a:solidFill>
                  <a:schemeClr val="dk1"/>
                </a:solidFill>
                <a:latin typeface="Arial"/>
                <a:ea typeface="Arial"/>
                <a:cs typeface="Arial"/>
                <a:sym typeface="Arial"/>
              </a:rPr>
              <a:t>parameters</a:t>
            </a:r>
            <a:r>
              <a:rPr lang="fr-FR" sz="1100" b="0" i="0" u="none" strike="noStrike" cap="none" baseline="0" dirty="0" smtClean="0">
                <a:solidFill>
                  <a:schemeClr val="dk1"/>
                </a:solidFill>
                <a:latin typeface="Arial"/>
                <a:ea typeface="Arial"/>
                <a:cs typeface="Arial"/>
                <a:sym typeface="Arial"/>
              </a:rPr>
              <a:t>.</a:t>
            </a:r>
          </a:p>
          <a:p>
            <a:pPr marL="0" marR="0" lvl="0" indent="0" algn="l" rtl="0">
              <a:spcBef>
                <a:spcPts val="0"/>
              </a:spcBef>
              <a:spcAft>
                <a:spcPts val="0"/>
              </a:spcAft>
              <a:buClr>
                <a:schemeClr val="dk1"/>
              </a:buClr>
              <a:buSzPct val="25000"/>
              <a:buFont typeface="Arial"/>
              <a:buNone/>
            </a:pPr>
            <a:endParaRPr lang="fr-FR" sz="1100" b="0" i="0" u="none" strike="noStrike" cap="none" baseline="0" dirty="0" smtClean="0">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r>
              <a:rPr lang="fr-FR" sz="1100" b="0" i="0" u="none" strike="noStrike" cap="none" baseline="0" dirty="0" smtClean="0">
                <a:solidFill>
                  <a:schemeClr val="dk1"/>
                </a:solidFill>
                <a:latin typeface="Arial"/>
                <a:ea typeface="Arial"/>
                <a:cs typeface="Arial"/>
                <a:sym typeface="Arial"/>
              </a:rPr>
              <a:t>The </a:t>
            </a:r>
            <a:r>
              <a:rPr lang="fr-FR" sz="1100" b="0" i="0" u="none" strike="noStrike" cap="none" baseline="0" dirty="0" err="1" smtClean="0">
                <a:solidFill>
                  <a:schemeClr val="dk1"/>
                </a:solidFill>
                <a:latin typeface="Arial"/>
                <a:ea typeface="Arial"/>
                <a:cs typeface="Arial"/>
                <a:sym typeface="Arial"/>
              </a:rPr>
              <a:t>problem</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with</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kind</a:t>
            </a:r>
            <a:r>
              <a:rPr lang="fr-FR" sz="1100" b="0" i="0" u="none" strike="noStrike" cap="none" baseline="0" dirty="0" smtClean="0">
                <a:solidFill>
                  <a:schemeClr val="dk1"/>
                </a:solidFill>
                <a:latin typeface="Arial"/>
                <a:ea typeface="Arial"/>
                <a:cs typeface="Arial"/>
                <a:sym typeface="Arial"/>
              </a:rPr>
              <a:t> of </a:t>
            </a:r>
            <a:r>
              <a:rPr lang="fr-FR" sz="1100" b="0" i="0" u="none" strike="noStrike" cap="none" baseline="0" dirty="0" err="1" smtClean="0">
                <a:solidFill>
                  <a:schemeClr val="dk1"/>
                </a:solidFill>
                <a:latin typeface="Arial"/>
                <a:ea typeface="Arial"/>
                <a:cs typeface="Arial"/>
                <a:sym typeface="Arial"/>
              </a:rPr>
              <a:t>papers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that</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there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no </a:t>
            </a:r>
            <a:r>
              <a:rPr lang="fr-FR" sz="1100" b="0" i="0" u="none" strike="noStrike" cap="none" baseline="0" dirty="0" err="1" smtClean="0">
                <a:solidFill>
                  <a:schemeClr val="dk1"/>
                </a:solidFill>
                <a:latin typeface="Arial"/>
                <a:ea typeface="Arial"/>
                <a:cs typeface="Arial"/>
                <a:sym typeface="Arial"/>
              </a:rPr>
              <a:t>way</a:t>
            </a:r>
            <a:r>
              <a:rPr lang="fr-FR" sz="1100" b="0" i="0" u="none" strike="noStrike" cap="none" baseline="0" dirty="0" smtClean="0">
                <a:solidFill>
                  <a:schemeClr val="dk1"/>
                </a:solidFill>
                <a:latin typeface="Arial"/>
                <a:ea typeface="Arial"/>
                <a:cs typeface="Arial"/>
                <a:sym typeface="Arial"/>
              </a:rPr>
              <a:t> for an </a:t>
            </a:r>
            <a:r>
              <a:rPr lang="fr-FR" sz="1100" b="0" i="0" u="none" strike="noStrike" cap="none" baseline="0" dirty="0" err="1" smtClean="0">
                <a:solidFill>
                  <a:schemeClr val="dk1"/>
                </a:solidFill>
                <a:latin typeface="Arial"/>
                <a:ea typeface="Arial"/>
                <a:cs typeface="Arial"/>
                <a:sym typeface="Arial"/>
              </a:rPr>
              <a:t>artists</a:t>
            </a:r>
            <a:r>
              <a:rPr lang="fr-FR" sz="1100" b="0" i="0" u="none" strike="noStrike" cap="none" baseline="0" dirty="0" smtClean="0">
                <a:solidFill>
                  <a:schemeClr val="dk1"/>
                </a:solidFill>
                <a:latin typeface="Arial"/>
                <a:ea typeface="Arial"/>
                <a:cs typeface="Arial"/>
                <a:sym typeface="Arial"/>
              </a:rPr>
              <a:t> to </a:t>
            </a:r>
            <a:r>
              <a:rPr lang="fr-FR" sz="1100" b="0" i="0" u="none" strike="noStrike" cap="none" baseline="0" dirty="0" err="1" smtClean="0">
                <a:solidFill>
                  <a:schemeClr val="dk1"/>
                </a:solidFill>
                <a:latin typeface="Arial"/>
                <a:ea typeface="Arial"/>
                <a:cs typeface="Arial"/>
                <a:sym typeface="Arial"/>
              </a:rPr>
              <a:t>experiment</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it</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Implementing</a:t>
            </a:r>
            <a:r>
              <a:rPr lang="fr-FR" sz="1100" b="0" i="0" u="none" strike="noStrike" cap="none" baseline="0" dirty="0" smtClean="0">
                <a:solidFill>
                  <a:schemeClr val="dk1"/>
                </a:solidFill>
                <a:latin typeface="Arial"/>
                <a:ea typeface="Arial"/>
                <a:cs typeface="Arial"/>
                <a:sym typeface="Arial"/>
              </a:rPr>
              <a:t> a </a:t>
            </a:r>
            <a:r>
              <a:rPr lang="fr-FR" sz="1100" b="0" i="0" u="none" strike="noStrike" cap="none" baseline="0" dirty="0" err="1" smtClean="0">
                <a:solidFill>
                  <a:schemeClr val="dk1"/>
                </a:solidFill>
                <a:latin typeface="Arial"/>
                <a:ea typeface="Arial"/>
                <a:cs typeface="Arial"/>
                <a:sym typeface="Arial"/>
              </a:rPr>
              <a:t>paper</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like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extremely</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complex</a:t>
            </a:r>
            <a:r>
              <a:rPr lang="fr-FR" sz="1100" b="0" i="0" u="none" strike="noStrike" cap="none" baseline="0" dirty="0" smtClean="0">
                <a:solidFill>
                  <a:schemeClr val="dk1"/>
                </a:solidFill>
                <a:latin typeface="Arial"/>
                <a:ea typeface="Arial"/>
                <a:cs typeface="Arial"/>
                <a:sym typeface="Arial"/>
              </a:rPr>
              <a:t> and </a:t>
            </a:r>
            <a:r>
              <a:rPr lang="fr-FR" sz="1100" b="0" i="0" u="none" strike="noStrike" cap="none" baseline="0" dirty="0" err="1" smtClean="0">
                <a:solidFill>
                  <a:schemeClr val="dk1"/>
                </a:solidFill>
                <a:latin typeface="Arial"/>
                <a:ea typeface="Arial"/>
                <a:cs typeface="Arial"/>
                <a:sym typeface="Arial"/>
              </a:rPr>
              <a:t>even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where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there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matlab</a:t>
            </a:r>
            <a:r>
              <a:rPr lang="fr-FR" sz="1100" b="0" i="0" u="none" strike="noStrike" cap="none" baseline="0" dirty="0" smtClean="0">
                <a:solidFill>
                  <a:schemeClr val="dk1"/>
                </a:solidFill>
                <a:latin typeface="Arial"/>
                <a:ea typeface="Arial"/>
                <a:cs typeface="Arial"/>
                <a:sym typeface="Arial"/>
              </a:rPr>
              <a:t> source (</a:t>
            </a:r>
            <a:r>
              <a:rPr lang="fr-FR" sz="1100" b="0" i="0" u="none" strike="noStrike" cap="none" baseline="0" dirty="0" err="1" smtClean="0">
                <a:solidFill>
                  <a:schemeClr val="dk1"/>
                </a:solidFill>
                <a:latin typeface="Arial"/>
                <a:ea typeface="Arial"/>
                <a:cs typeface="Arial"/>
                <a:sym typeface="Arial"/>
              </a:rPr>
              <a:t>like</a:t>
            </a:r>
            <a:r>
              <a:rPr lang="fr-FR" sz="1100" b="0" i="0" u="none" strike="noStrike" cap="none" baseline="0" dirty="0" smtClean="0">
                <a:solidFill>
                  <a:schemeClr val="dk1"/>
                </a:solidFill>
                <a:latin typeface="Arial"/>
                <a:ea typeface="Arial"/>
                <a:cs typeface="Arial"/>
                <a:sym typeface="Arial"/>
              </a:rPr>
              <a:t> for </a:t>
            </a:r>
            <a:r>
              <a:rPr lang="fr-FR" sz="1100" b="0" i="0" u="none" strike="noStrike" cap="none" baseline="0" dirty="0" err="1" smtClean="0">
                <a:solidFill>
                  <a:schemeClr val="dk1"/>
                </a:solidFill>
                <a:latin typeface="Arial"/>
                <a:ea typeface="Arial"/>
                <a:cs typeface="Arial"/>
                <a:sym typeface="Arial"/>
              </a:rPr>
              <a:t>Aittala</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there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is</a:t>
            </a:r>
            <a:r>
              <a:rPr lang="fr-FR" sz="1100" b="0" i="0" u="none" strike="noStrike" cap="none" baseline="0" dirty="0" smtClean="0">
                <a:solidFill>
                  <a:schemeClr val="dk1"/>
                </a:solidFill>
                <a:latin typeface="Arial"/>
                <a:ea typeface="Arial"/>
                <a:cs typeface="Arial"/>
                <a:sym typeface="Arial"/>
              </a:rPr>
              <a:t> no </a:t>
            </a:r>
            <a:r>
              <a:rPr lang="fr-FR" sz="1100" b="0" i="0" u="none" strike="noStrike" cap="none" baseline="0" dirty="0" err="1" smtClean="0">
                <a:solidFill>
                  <a:schemeClr val="dk1"/>
                </a:solidFill>
                <a:latin typeface="Arial"/>
                <a:ea typeface="Arial"/>
                <a:cs typeface="Arial"/>
                <a:sym typeface="Arial"/>
              </a:rPr>
              <a:t>way</a:t>
            </a:r>
            <a:r>
              <a:rPr lang="fr-FR" sz="1100" b="0" i="0" u="none" strike="noStrike" cap="none" baseline="0" dirty="0" smtClean="0">
                <a:solidFill>
                  <a:schemeClr val="dk1"/>
                </a:solidFill>
                <a:latin typeface="Arial"/>
                <a:ea typeface="Arial"/>
                <a:cs typeface="Arial"/>
                <a:sym typeface="Arial"/>
              </a:rPr>
              <a:t> an </a:t>
            </a:r>
            <a:r>
              <a:rPr lang="fr-FR" sz="1100" b="0" i="0" u="none" strike="noStrike" cap="none" baseline="0" dirty="0" err="1" smtClean="0">
                <a:solidFill>
                  <a:schemeClr val="dk1"/>
                </a:solidFill>
                <a:latin typeface="Arial"/>
                <a:ea typeface="Arial"/>
                <a:cs typeface="Arial"/>
                <a:sym typeface="Arial"/>
              </a:rPr>
              <a:t>artists</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can</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make</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anything</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with</a:t>
            </a:r>
            <a:r>
              <a:rPr lang="fr-FR" sz="1100" b="0" i="0" u="none" strike="noStrike" cap="none" baseline="0" dirty="0" smtClean="0">
                <a:solidFill>
                  <a:schemeClr val="dk1"/>
                </a:solidFill>
                <a:latin typeface="Arial"/>
                <a:ea typeface="Arial"/>
                <a:cs typeface="Arial"/>
                <a:sym typeface="Arial"/>
              </a:rPr>
              <a:t> </a:t>
            </a:r>
            <a:r>
              <a:rPr lang="fr-FR" sz="1100" b="0" i="0" u="none" strike="noStrike" cap="none" baseline="0" dirty="0" err="1" smtClean="0">
                <a:solidFill>
                  <a:schemeClr val="dk1"/>
                </a:solidFill>
                <a:latin typeface="Arial"/>
                <a:ea typeface="Arial"/>
                <a:cs typeface="Arial"/>
                <a:sym typeface="Arial"/>
              </a:rPr>
              <a:t>that</a:t>
            </a:r>
            <a:r>
              <a:rPr lang="fr-FR" sz="1100" b="0" i="0" u="none" strike="noStrike" cap="none" baseline="0" dirty="0" smtClean="0">
                <a:solidFill>
                  <a:schemeClr val="dk1"/>
                </a:solidFill>
                <a:latin typeface="Arial"/>
                <a:ea typeface="Arial"/>
                <a:cs typeface="Arial"/>
                <a:sym typeface="Arial"/>
              </a:rPr>
              <a:t>. It </a:t>
            </a:r>
            <a:r>
              <a:rPr lang="fr-FR" sz="1100" b="0" i="0" u="none" strike="noStrike" cap="none" baseline="0" dirty="0" err="1" smtClean="0">
                <a:solidFill>
                  <a:schemeClr val="dk1"/>
                </a:solidFill>
                <a:latin typeface="Arial"/>
                <a:ea typeface="Arial"/>
                <a:cs typeface="Arial"/>
                <a:sym typeface="Arial"/>
              </a:rPr>
              <a:t>require</a:t>
            </a:r>
            <a:r>
              <a:rPr lang="fr-FR" sz="1100" b="0" i="0" u="none" strike="noStrike" cap="none" baseline="0" dirty="0" smtClean="0">
                <a:solidFill>
                  <a:schemeClr val="dk1"/>
                </a:solidFill>
                <a:latin typeface="Arial"/>
                <a:ea typeface="Arial"/>
                <a:cs typeface="Arial"/>
                <a:sym typeface="Arial"/>
              </a:rPr>
              <a:t> at least a command line program.</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05813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Shape 15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87" name="Shape 158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None/>
            </a:pPr>
            <a:r>
              <a:rPr lang="en-US" dirty="0"/>
              <a:t>Obvious trend: Try deep learning</a:t>
            </a:r>
            <a:r>
              <a:rPr lang="en-US" dirty="0" smtClean="0"/>
              <a:t>? When you don’t know what</a:t>
            </a:r>
            <a:r>
              <a:rPr lang="en-US" baseline="0" dirty="0" smtClean="0"/>
              <a:t> to do.</a:t>
            </a:r>
          </a:p>
          <a:p>
            <a:pPr lvl="0" rtl="0">
              <a:spcBef>
                <a:spcPts val="0"/>
              </a:spcBef>
              <a:buNone/>
            </a:pPr>
            <a:r>
              <a:rPr lang="en-US" baseline="0" dirty="0" smtClean="0"/>
              <a:t>The problem with deep learning is first to find the data. And finding a large amount of “correct” data, is often not possible. Better to rely on generation. But then, how to generate representative roughness map ?</a:t>
            </a:r>
            <a:endParaRPr lang="en-US" dirty="0"/>
          </a:p>
          <a:p>
            <a:pPr marL="0" marR="0" lvl="0" indent="0" algn="l" rtl="0">
              <a:spcBef>
                <a:spcPts val="0"/>
              </a:spcBef>
              <a:spcAft>
                <a:spcPts val="0"/>
              </a:spcAft>
              <a:buClr>
                <a:schemeClr val="dk1"/>
              </a:buClr>
              <a:buSzPct val="25000"/>
              <a:buFont typeface="Arial"/>
              <a:buNone/>
            </a:pPr>
            <a:endParaRPr dirty="0"/>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[Aittala16], Reflectance Modeling by Neural Texture Synthesis, </a:t>
            </a:r>
            <a:r>
              <a:rPr lang="en-US" sz="1100" b="0" i="0" u="none" strike="noStrike" cap="none" dirty="0" err="1">
                <a:solidFill>
                  <a:schemeClr val="dk1"/>
                </a:solidFill>
                <a:latin typeface="Arial"/>
                <a:ea typeface="Arial"/>
                <a:cs typeface="Arial"/>
                <a:sym typeface="Arial"/>
              </a:rPr>
              <a:t>Siggraph</a:t>
            </a:r>
            <a:r>
              <a:rPr lang="en-US" sz="1100" b="0" i="0" u="none" strike="noStrike" cap="none" dirty="0">
                <a:solidFill>
                  <a:schemeClr val="dk1"/>
                </a:solidFill>
                <a:latin typeface="Arial"/>
                <a:ea typeface="Arial"/>
                <a:cs typeface="Arial"/>
                <a:sym typeface="Arial"/>
              </a:rPr>
              <a:t> 2016</a:t>
            </a:r>
          </a:p>
          <a:p>
            <a:pPr marL="0" marR="0" lvl="0" indent="0" algn="l" rtl="0">
              <a:spcBef>
                <a:spcPts val="0"/>
              </a:spcBef>
              <a:spcAft>
                <a:spcPts val="0"/>
              </a:spcAft>
              <a:buClr>
                <a:schemeClr val="dk1"/>
              </a:buClr>
              <a:buSzPct val="25000"/>
              <a:buFont typeface="Arial"/>
              <a:buNone/>
            </a:pPr>
            <a:r>
              <a:rPr lang="en-US" sz="1100" b="0" i="0" u="none" strike="noStrike" cap="none" dirty="0">
                <a:solidFill>
                  <a:schemeClr val="dk1"/>
                </a:solidFill>
                <a:latin typeface="Arial"/>
                <a:ea typeface="Arial"/>
                <a:cs typeface="Arial"/>
                <a:sym typeface="Arial"/>
              </a:rPr>
              <a:t>Use a single image with Flash to recover texture</a:t>
            </a:r>
          </a:p>
        </p:txBody>
      </p:sp>
    </p:spTree>
    <p:extLst>
      <p:ext uri="{BB962C8B-B14F-4D97-AF65-F5344CB8AC3E}">
        <p14:creationId xmlns:p14="http://schemas.microsoft.com/office/powerpoint/2010/main" val="40824638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Shape 1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5" name="Shape 15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Training time: 32x32 slice</a:t>
            </a:r>
          </a:p>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Test time: 1024x1024</a:t>
            </a: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50727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Shape 1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03" name="Shape 160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Future may be a mix of artists tools and deep learning</a:t>
            </a:r>
          </a:p>
        </p:txBody>
      </p:sp>
    </p:spTree>
    <p:extLst>
      <p:ext uri="{BB962C8B-B14F-4D97-AF65-F5344CB8AC3E}">
        <p14:creationId xmlns:p14="http://schemas.microsoft.com/office/powerpoint/2010/main" val="39656800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Shape 16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11" name="Shape 161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76428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orange">
    <p:spTree>
      <p:nvGrpSpPr>
        <p:cNvPr id="1" name="Shape 8"/>
        <p:cNvGrpSpPr/>
        <p:nvPr/>
      </p:nvGrpSpPr>
      <p:grpSpPr>
        <a:xfrm>
          <a:off x="0" y="0"/>
          <a:ext cx="0" cy="0"/>
          <a:chOff x="0" y="0"/>
          <a:chExt cx="0" cy="0"/>
        </a:xfrm>
      </p:grpSpPr>
      <p:sp>
        <p:nvSpPr>
          <p:cNvPr id="9" name="Shape 9"/>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 name="Shape 10"/>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1" name="Shape 11"/>
          <p:cNvPicPr preferRelativeResize="0"/>
          <p:nvPr/>
        </p:nvPicPr>
        <p:blipFill rotWithShape="1">
          <a:blip r:embed="rId2">
            <a:alphaModFix/>
          </a:blip>
          <a:srcRect/>
          <a:stretch/>
        </p:blipFill>
        <p:spPr>
          <a:xfrm>
            <a:off x="601662" y="641350"/>
            <a:ext cx="1735136" cy="635000"/>
          </a:xfrm>
          <a:prstGeom prst="rect">
            <a:avLst/>
          </a:prstGeom>
          <a:noFill/>
          <a:ln>
            <a:noFill/>
          </a:ln>
        </p:spPr>
      </p:pic>
      <p:sp>
        <p:nvSpPr>
          <p:cNvPr id="12" name="Shape 12"/>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Shape 13"/>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
        <p:nvSpPr>
          <p:cNvPr id="14" name="Shape 14"/>
          <p:cNvSpPr txBox="1"/>
          <p:nvPr/>
        </p:nvSpPr>
        <p:spPr>
          <a:xfrm>
            <a:off x="4796800" y="4852450"/>
            <a:ext cx="4226400" cy="493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000" b="0" i="0" u="none" strike="noStrike" cap="none">
                <a:solidFill>
                  <a:srgbClr val="FFFFFF"/>
                </a:solidFill>
                <a:latin typeface="Arial"/>
                <a:ea typeface="Arial"/>
                <a:cs typeface="Arial"/>
                <a:sym typeface="Arial"/>
              </a:rPr>
              <a:t>Open problems in Real-Time Rendering Siggraph 2017</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blue II">
    <p:spTree>
      <p:nvGrpSpPr>
        <p:cNvPr id="1" name="Shape 73"/>
        <p:cNvGrpSpPr/>
        <p:nvPr/>
      </p:nvGrpSpPr>
      <p:grpSpPr>
        <a:xfrm>
          <a:off x="0" y="0"/>
          <a:ext cx="0" cy="0"/>
          <a:chOff x="0" y="0"/>
          <a:chExt cx="0" cy="0"/>
        </a:xfrm>
      </p:grpSpPr>
      <p:sp>
        <p:nvSpPr>
          <p:cNvPr id="74" name="Shape 74"/>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5" name="Shape 75"/>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6" name="Shape 76"/>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77" name="Shape 77"/>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itel and text purple">
    <p:spTree>
      <p:nvGrpSpPr>
        <p:cNvPr id="1" name="Shape 713"/>
        <p:cNvGrpSpPr/>
        <p:nvPr/>
      </p:nvGrpSpPr>
      <p:grpSpPr>
        <a:xfrm>
          <a:off x="0" y="0"/>
          <a:ext cx="0" cy="0"/>
          <a:chOff x="0" y="0"/>
          <a:chExt cx="0" cy="0"/>
        </a:xfrm>
      </p:grpSpPr>
      <p:sp>
        <p:nvSpPr>
          <p:cNvPr id="714" name="Shape 714"/>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15" name="Shape 715"/>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16" name="Shape 716"/>
          <p:cNvGrpSpPr/>
          <p:nvPr/>
        </p:nvGrpSpPr>
        <p:grpSpPr>
          <a:xfrm>
            <a:off x="-1549335" y="1749409"/>
            <a:ext cx="1457264" cy="2511311"/>
            <a:chOff x="-1548679" y="353016"/>
            <a:chExt cx="1457118" cy="2511311"/>
          </a:xfrm>
        </p:grpSpPr>
        <p:sp>
          <p:nvSpPr>
            <p:cNvPr id="717" name="Shape 717"/>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18" name="Shape 718"/>
            <p:cNvGrpSpPr/>
            <p:nvPr/>
          </p:nvGrpSpPr>
          <p:grpSpPr>
            <a:xfrm>
              <a:off x="-498687" y="2618946"/>
              <a:ext cx="407126" cy="245381"/>
              <a:chOff x="-474297" y="3592325"/>
              <a:chExt cx="348299" cy="222669"/>
            </a:xfrm>
          </p:grpSpPr>
          <p:pic>
            <p:nvPicPr>
              <p:cNvPr id="719" name="Shape 719"/>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20" name="Shape 720"/>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21" name="Shape 721"/>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22" name="Shape 72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723" name="Shape 72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el and text black">
    <p:spTree>
      <p:nvGrpSpPr>
        <p:cNvPr id="1" name="Shape 724"/>
        <p:cNvGrpSpPr/>
        <p:nvPr/>
      </p:nvGrpSpPr>
      <p:grpSpPr>
        <a:xfrm>
          <a:off x="0" y="0"/>
          <a:ext cx="0" cy="0"/>
          <a:chOff x="0" y="0"/>
          <a:chExt cx="0" cy="0"/>
        </a:xfrm>
      </p:grpSpPr>
      <p:sp>
        <p:nvSpPr>
          <p:cNvPr id="725" name="Shape 725"/>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26" name="Shape 726"/>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27" name="Shape 727"/>
          <p:cNvGrpSpPr/>
          <p:nvPr/>
        </p:nvGrpSpPr>
        <p:grpSpPr>
          <a:xfrm>
            <a:off x="-1549335" y="1749409"/>
            <a:ext cx="1457264" cy="2511311"/>
            <a:chOff x="-1548679" y="353016"/>
            <a:chExt cx="1457118" cy="2511311"/>
          </a:xfrm>
        </p:grpSpPr>
        <p:sp>
          <p:nvSpPr>
            <p:cNvPr id="728" name="Shape 728"/>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29" name="Shape 729"/>
            <p:cNvGrpSpPr/>
            <p:nvPr/>
          </p:nvGrpSpPr>
          <p:grpSpPr>
            <a:xfrm>
              <a:off x="-498687" y="2618946"/>
              <a:ext cx="407126" cy="245381"/>
              <a:chOff x="-474297" y="3592325"/>
              <a:chExt cx="348299" cy="222669"/>
            </a:xfrm>
          </p:grpSpPr>
          <p:pic>
            <p:nvPicPr>
              <p:cNvPr id="730" name="Shape 730"/>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31" name="Shape 731"/>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32" name="Shape 732"/>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33" name="Shape 73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734" name="Shape 734"/>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Shape 735"/>
        <p:cNvGrpSpPr/>
        <p:nvPr/>
      </p:nvGrpSpPr>
      <p:grpSpPr>
        <a:xfrm>
          <a:off x="0" y="0"/>
          <a:ext cx="0" cy="0"/>
          <a:chOff x="0" y="0"/>
          <a:chExt cx="0" cy="0"/>
        </a:xfrm>
      </p:grpSpPr>
      <p:sp>
        <p:nvSpPr>
          <p:cNvPr id="736" name="Shape 73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737" name="Shape 737"/>
          <p:cNvGrpSpPr/>
          <p:nvPr/>
        </p:nvGrpSpPr>
        <p:grpSpPr>
          <a:xfrm>
            <a:off x="-1549335" y="484172"/>
            <a:ext cx="1457264" cy="2511311"/>
            <a:chOff x="-1548679" y="353016"/>
            <a:chExt cx="1457118" cy="2511311"/>
          </a:xfrm>
        </p:grpSpPr>
        <p:sp>
          <p:nvSpPr>
            <p:cNvPr id="738" name="Shape 738"/>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39" name="Shape 739"/>
            <p:cNvGrpSpPr/>
            <p:nvPr/>
          </p:nvGrpSpPr>
          <p:grpSpPr>
            <a:xfrm>
              <a:off x="-498687" y="2618946"/>
              <a:ext cx="407126" cy="245381"/>
              <a:chOff x="-474297" y="3592325"/>
              <a:chExt cx="348299" cy="222669"/>
            </a:xfrm>
          </p:grpSpPr>
          <p:pic>
            <p:nvPicPr>
              <p:cNvPr id="740" name="Shape 740"/>
              <p:cNvPicPr preferRelativeResize="0"/>
              <p:nvPr/>
            </p:nvPicPr>
            <p:blipFill rotWithShape="1">
              <a:blip r:embed="rId2">
                <a:alphaModFix/>
              </a:blip>
              <a:srcRect/>
              <a:stretch/>
            </p:blipFill>
            <p:spPr>
              <a:xfrm>
                <a:off x="-474297" y="3592325"/>
                <a:ext cx="348299" cy="222599"/>
              </a:xfrm>
              <a:prstGeom prst="rect">
                <a:avLst/>
              </a:prstGeom>
              <a:noFill/>
              <a:ln>
                <a:noFill/>
              </a:ln>
            </p:spPr>
          </p:pic>
          <p:sp>
            <p:nvSpPr>
              <p:cNvPr id="741" name="Shape 741"/>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42" name="Shape 742"/>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pic>
        <p:nvPicPr>
          <p:cNvPr id="743" name="Shape 743"/>
          <p:cNvPicPr preferRelativeResize="0"/>
          <p:nvPr/>
        </p:nvPicPr>
        <p:blipFill rotWithShape="1">
          <a:blip r:embed="rId3">
            <a:alphaModFix/>
          </a:blip>
          <a:srcRect/>
          <a:stretch/>
        </p:blipFill>
        <p:spPr>
          <a:xfrm>
            <a:off x="8312150" y="4775200"/>
            <a:ext cx="619200" cy="223800"/>
          </a:xfrm>
          <a:prstGeom prst="rect">
            <a:avLst/>
          </a:prstGeom>
          <a:noFill/>
          <a:ln>
            <a:noFill/>
          </a:ln>
        </p:spPr>
      </p:pic>
      <p:sp>
        <p:nvSpPr>
          <p:cNvPr id="744" name="Shape 74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Title and Content yellow">
    <p:spTree>
      <p:nvGrpSpPr>
        <p:cNvPr id="1" name="Shape 745"/>
        <p:cNvGrpSpPr/>
        <p:nvPr/>
      </p:nvGrpSpPr>
      <p:grpSpPr>
        <a:xfrm>
          <a:off x="0" y="0"/>
          <a:ext cx="0" cy="0"/>
          <a:chOff x="0" y="0"/>
          <a:chExt cx="0" cy="0"/>
        </a:xfrm>
      </p:grpSpPr>
      <p:sp>
        <p:nvSpPr>
          <p:cNvPr id="746" name="Shape 74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47" name="Shape 747"/>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748" name="Shape 748"/>
          <p:cNvGrpSpPr/>
          <p:nvPr/>
        </p:nvGrpSpPr>
        <p:grpSpPr>
          <a:xfrm>
            <a:off x="-1549335" y="484172"/>
            <a:ext cx="1457264" cy="2511311"/>
            <a:chOff x="-1548679" y="353016"/>
            <a:chExt cx="1457118" cy="2511311"/>
          </a:xfrm>
        </p:grpSpPr>
        <p:sp>
          <p:nvSpPr>
            <p:cNvPr id="749" name="Shape 74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50" name="Shape 750"/>
            <p:cNvGrpSpPr/>
            <p:nvPr/>
          </p:nvGrpSpPr>
          <p:grpSpPr>
            <a:xfrm>
              <a:off x="-498687" y="2618946"/>
              <a:ext cx="407126" cy="245381"/>
              <a:chOff x="-474297" y="3592325"/>
              <a:chExt cx="348299" cy="222669"/>
            </a:xfrm>
          </p:grpSpPr>
          <p:pic>
            <p:nvPicPr>
              <p:cNvPr id="751" name="Shape 75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52" name="Shape 75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53" name="Shape 75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54" name="Shape 75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Title and Content green">
    <p:spTree>
      <p:nvGrpSpPr>
        <p:cNvPr id="1" name="Shape 755"/>
        <p:cNvGrpSpPr/>
        <p:nvPr/>
      </p:nvGrpSpPr>
      <p:grpSpPr>
        <a:xfrm>
          <a:off x="0" y="0"/>
          <a:ext cx="0" cy="0"/>
          <a:chOff x="0" y="0"/>
          <a:chExt cx="0" cy="0"/>
        </a:xfrm>
      </p:grpSpPr>
      <p:sp>
        <p:nvSpPr>
          <p:cNvPr id="756" name="Shape 75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57" name="Shape 757"/>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758" name="Shape 758"/>
          <p:cNvGrpSpPr/>
          <p:nvPr/>
        </p:nvGrpSpPr>
        <p:grpSpPr>
          <a:xfrm>
            <a:off x="-1549335" y="484172"/>
            <a:ext cx="1457264" cy="2511311"/>
            <a:chOff x="-1548679" y="353016"/>
            <a:chExt cx="1457118" cy="2511311"/>
          </a:xfrm>
        </p:grpSpPr>
        <p:sp>
          <p:nvSpPr>
            <p:cNvPr id="759" name="Shape 75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60" name="Shape 760"/>
            <p:cNvGrpSpPr/>
            <p:nvPr/>
          </p:nvGrpSpPr>
          <p:grpSpPr>
            <a:xfrm>
              <a:off x="-498687" y="2618946"/>
              <a:ext cx="407126" cy="245381"/>
              <a:chOff x="-474297" y="3592325"/>
              <a:chExt cx="348299" cy="222669"/>
            </a:xfrm>
          </p:grpSpPr>
          <p:pic>
            <p:nvPicPr>
              <p:cNvPr id="761" name="Shape 76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62" name="Shape 76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63" name="Shape 76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64" name="Shape 76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Title and Content pink">
    <p:spTree>
      <p:nvGrpSpPr>
        <p:cNvPr id="1" name="Shape 765"/>
        <p:cNvGrpSpPr/>
        <p:nvPr/>
      </p:nvGrpSpPr>
      <p:grpSpPr>
        <a:xfrm>
          <a:off x="0" y="0"/>
          <a:ext cx="0" cy="0"/>
          <a:chOff x="0" y="0"/>
          <a:chExt cx="0" cy="0"/>
        </a:xfrm>
      </p:grpSpPr>
      <p:sp>
        <p:nvSpPr>
          <p:cNvPr id="766" name="Shape 76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67" name="Shape 767"/>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68" name="Shape 768"/>
          <p:cNvGrpSpPr/>
          <p:nvPr/>
        </p:nvGrpSpPr>
        <p:grpSpPr>
          <a:xfrm>
            <a:off x="-1549335" y="484172"/>
            <a:ext cx="1457264" cy="2511311"/>
            <a:chOff x="-1548679" y="353016"/>
            <a:chExt cx="1457118" cy="2511311"/>
          </a:xfrm>
        </p:grpSpPr>
        <p:sp>
          <p:nvSpPr>
            <p:cNvPr id="769" name="Shape 76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70" name="Shape 770"/>
            <p:cNvGrpSpPr/>
            <p:nvPr/>
          </p:nvGrpSpPr>
          <p:grpSpPr>
            <a:xfrm>
              <a:off x="-498687" y="2618946"/>
              <a:ext cx="407126" cy="245381"/>
              <a:chOff x="-474297" y="3592325"/>
              <a:chExt cx="348299" cy="222669"/>
            </a:xfrm>
          </p:grpSpPr>
          <p:pic>
            <p:nvPicPr>
              <p:cNvPr id="771" name="Shape 77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72" name="Shape 77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73" name="Shape 77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74" name="Shape 77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Title and Content orange">
    <p:spTree>
      <p:nvGrpSpPr>
        <p:cNvPr id="1" name="Shape 775"/>
        <p:cNvGrpSpPr/>
        <p:nvPr/>
      </p:nvGrpSpPr>
      <p:grpSpPr>
        <a:xfrm>
          <a:off x="0" y="0"/>
          <a:ext cx="0" cy="0"/>
          <a:chOff x="0" y="0"/>
          <a:chExt cx="0" cy="0"/>
        </a:xfrm>
      </p:grpSpPr>
      <p:sp>
        <p:nvSpPr>
          <p:cNvPr id="776" name="Shape 77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77" name="Shape 777"/>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78" name="Shape 778"/>
          <p:cNvGrpSpPr/>
          <p:nvPr/>
        </p:nvGrpSpPr>
        <p:grpSpPr>
          <a:xfrm>
            <a:off x="-1549335" y="484172"/>
            <a:ext cx="1457264" cy="2511311"/>
            <a:chOff x="-1548679" y="353016"/>
            <a:chExt cx="1457118" cy="2511311"/>
          </a:xfrm>
        </p:grpSpPr>
        <p:sp>
          <p:nvSpPr>
            <p:cNvPr id="779" name="Shape 77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80" name="Shape 780"/>
            <p:cNvGrpSpPr/>
            <p:nvPr/>
          </p:nvGrpSpPr>
          <p:grpSpPr>
            <a:xfrm>
              <a:off x="-498687" y="2618946"/>
              <a:ext cx="407126" cy="245381"/>
              <a:chOff x="-474297" y="3592325"/>
              <a:chExt cx="348299" cy="222669"/>
            </a:xfrm>
          </p:grpSpPr>
          <p:pic>
            <p:nvPicPr>
              <p:cNvPr id="781" name="Shape 78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82" name="Shape 78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83" name="Shape 78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84" name="Shape 78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Content purple">
    <p:spTree>
      <p:nvGrpSpPr>
        <p:cNvPr id="1" name="Shape 785"/>
        <p:cNvGrpSpPr/>
        <p:nvPr/>
      </p:nvGrpSpPr>
      <p:grpSpPr>
        <a:xfrm>
          <a:off x="0" y="0"/>
          <a:ext cx="0" cy="0"/>
          <a:chOff x="0" y="0"/>
          <a:chExt cx="0" cy="0"/>
        </a:xfrm>
      </p:grpSpPr>
      <p:sp>
        <p:nvSpPr>
          <p:cNvPr id="786" name="Shape 78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87" name="Shape 787"/>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88" name="Shape 788"/>
          <p:cNvGrpSpPr/>
          <p:nvPr/>
        </p:nvGrpSpPr>
        <p:grpSpPr>
          <a:xfrm>
            <a:off x="-1549335" y="484172"/>
            <a:ext cx="1457264" cy="2511311"/>
            <a:chOff x="-1548679" y="353016"/>
            <a:chExt cx="1457118" cy="2511311"/>
          </a:xfrm>
        </p:grpSpPr>
        <p:sp>
          <p:nvSpPr>
            <p:cNvPr id="789" name="Shape 78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90" name="Shape 790"/>
            <p:cNvGrpSpPr/>
            <p:nvPr/>
          </p:nvGrpSpPr>
          <p:grpSpPr>
            <a:xfrm>
              <a:off x="-498687" y="2618946"/>
              <a:ext cx="407126" cy="245381"/>
              <a:chOff x="-474297" y="3592325"/>
              <a:chExt cx="348299" cy="222669"/>
            </a:xfrm>
          </p:grpSpPr>
          <p:pic>
            <p:nvPicPr>
              <p:cNvPr id="791" name="Shape 79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92" name="Shape 79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93" name="Shape 79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94" name="Shape 79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le and Content black">
    <p:spTree>
      <p:nvGrpSpPr>
        <p:cNvPr id="1" name="Shape 795"/>
        <p:cNvGrpSpPr/>
        <p:nvPr/>
      </p:nvGrpSpPr>
      <p:grpSpPr>
        <a:xfrm>
          <a:off x="0" y="0"/>
          <a:ext cx="0" cy="0"/>
          <a:chOff x="0" y="0"/>
          <a:chExt cx="0" cy="0"/>
        </a:xfrm>
      </p:grpSpPr>
      <p:sp>
        <p:nvSpPr>
          <p:cNvPr id="796" name="Shape 79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797" name="Shape 797"/>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798" name="Shape 798"/>
          <p:cNvGrpSpPr/>
          <p:nvPr/>
        </p:nvGrpSpPr>
        <p:grpSpPr>
          <a:xfrm>
            <a:off x="-1549335" y="484172"/>
            <a:ext cx="1457264" cy="2511311"/>
            <a:chOff x="-1548679" y="353016"/>
            <a:chExt cx="1457118" cy="2511311"/>
          </a:xfrm>
        </p:grpSpPr>
        <p:sp>
          <p:nvSpPr>
            <p:cNvPr id="799" name="Shape 79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800" name="Shape 800"/>
            <p:cNvGrpSpPr/>
            <p:nvPr/>
          </p:nvGrpSpPr>
          <p:grpSpPr>
            <a:xfrm>
              <a:off x="-498687" y="2618946"/>
              <a:ext cx="407126" cy="245381"/>
              <a:chOff x="-474297" y="3592325"/>
              <a:chExt cx="348299" cy="222669"/>
            </a:xfrm>
          </p:grpSpPr>
          <p:pic>
            <p:nvPicPr>
              <p:cNvPr id="801" name="Shape 80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802" name="Shape 80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803" name="Shape 80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804" name="Shape 804"/>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Picture">
    <p:spTree>
      <p:nvGrpSpPr>
        <p:cNvPr id="1" name="Shape 805"/>
        <p:cNvGrpSpPr/>
        <p:nvPr/>
      </p:nvGrpSpPr>
      <p:grpSpPr>
        <a:xfrm>
          <a:off x="0" y="0"/>
          <a:ext cx="0" cy="0"/>
          <a:chOff x="0" y="0"/>
          <a:chExt cx="0" cy="0"/>
        </a:xfrm>
      </p:grpSpPr>
      <p:grpSp>
        <p:nvGrpSpPr>
          <p:cNvPr id="806" name="Shape 806"/>
          <p:cNvGrpSpPr/>
          <p:nvPr/>
        </p:nvGrpSpPr>
        <p:grpSpPr>
          <a:xfrm>
            <a:off x="-1912991" y="1743125"/>
            <a:ext cx="1912991" cy="2181316"/>
            <a:chOff x="-1913446" y="1203598"/>
            <a:chExt cx="1912800" cy="2181098"/>
          </a:xfrm>
        </p:grpSpPr>
        <p:sp>
          <p:nvSpPr>
            <p:cNvPr id="807" name="Shape 807"/>
            <p:cNvSpPr txBox="1"/>
            <p:nvPr/>
          </p:nvSpPr>
          <p:spPr>
            <a:xfrm>
              <a:off x="-1913446" y="1203598"/>
              <a:ext cx="1912800" cy="18927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Insert Image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1. </a:t>
              </a:r>
              <a:r>
                <a:rPr lang="en-US" sz="900" b="0" i="0" u="none" strike="noStrike" cap="none">
                  <a:solidFill>
                    <a:srgbClr val="757070"/>
                  </a:solidFill>
                  <a:latin typeface="Arial"/>
                  <a:ea typeface="Arial"/>
                  <a:cs typeface="Arial"/>
                  <a:sym typeface="Arial"/>
                </a:rPr>
                <a:t>Click thumbnail image insertion icon in the middle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placeholder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2. </a:t>
              </a:r>
              <a:r>
                <a:rPr lang="en-US" sz="900" b="0" i="0" u="none" strike="noStrike" cap="none">
                  <a:solidFill>
                    <a:srgbClr val="757070"/>
                  </a:solidFill>
                  <a:latin typeface="Arial"/>
                  <a:ea typeface="Arial"/>
                  <a:cs typeface="Arial"/>
                  <a:sym typeface="Arial"/>
                </a:rPr>
                <a:t>Insert the desired picture</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3. </a:t>
              </a:r>
              <a:r>
                <a:rPr lang="en-US" sz="900" b="0" i="0" u="none" strike="noStrike" cap="none">
                  <a:solidFill>
                    <a:srgbClr val="757070"/>
                  </a:solidFill>
                  <a:latin typeface="Arial"/>
                  <a:ea typeface="Arial"/>
                  <a:cs typeface="Arial"/>
                  <a:sym typeface="Arial"/>
                </a:rPr>
                <a:t>Click </a:t>
              </a:r>
              <a:r>
                <a:rPr lang="en-US" sz="900" b="1" i="0" u="none" strike="noStrike" cap="none">
                  <a:solidFill>
                    <a:srgbClr val="757070"/>
                  </a:solidFill>
                  <a:latin typeface="Arial"/>
                  <a:ea typeface="Arial"/>
                  <a:cs typeface="Arial"/>
                  <a:sym typeface="Arial"/>
                </a:rPr>
                <a:t>Crop</a:t>
              </a:r>
              <a:r>
                <a:rPr lang="en-US" sz="900" b="0" i="0" u="none" strike="noStrike" cap="none">
                  <a:solidFill>
                    <a:srgbClr val="757070"/>
                  </a:solidFill>
                  <a:latin typeface="Arial"/>
                  <a:ea typeface="Arial"/>
                  <a:cs typeface="Arial"/>
                  <a:sym typeface="Arial"/>
                </a:rPr>
                <a:t> to change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focus of the image / size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4. </a:t>
              </a:r>
              <a:r>
                <a:rPr lang="en-US" sz="900" b="0" i="0" u="none" strike="noStrike" cap="none">
                  <a:solidFill>
                    <a:srgbClr val="757070"/>
                  </a:solidFill>
                  <a:latin typeface="Arial"/>
                  <a:ea typeface="Arial"/>
                  <a:cs typeface="Arial"/>
                  <a:sym typeface="Arial"/>
                </a:rPr>
                <a:t>If you want to scale the image to hold the </a:t>
              </a:r>
              <a:r>
                <a:rPr lang="en-US" sz="900" b="1" i="0" u="none" strike="noStrike" cap="none">
                  <a:solidFill>
                    <a:srgbClr val="757070"/>
                  </a:solidFill>
                  <a:latin typeface="Arial"/>
                  <a:ea typeface="Arial"/>
                  <a:cs typeface="Arial"/>
                  <a:sym typeface="Arial"/>
                </a:rPr>
                <a:t>SHIFT</a:t>
              </a:r>
              <a:r>
                <a:rPr lang="en-US" sz="900" b="0" i="0" u="none" strike="noStrike" cap="none">
                  <a:solidFill>
                    <a:srgbClr val="757070"/>
                  </a:solidFill>
                  <a:latin typeface="Arial"/>
                  <a:ea typeface="Arial"/>
                  <a:cs typeface="Arial"/>
                  <a:sym typeface="Arial"/>
                </a:rPr>
                <a:t> button down while dragging the corners of the image</a:t>
              </a:r>
            </a:p>
          </p:txBody>
        </p:sp>
        <p:pic>
          <p:nvPicPr>
            <p:cNvPr id="808" name="Shape 808"/>
            <p:cNvPicPr preferRelativeResize="0"/>
            <p:nvPr/>
          </p:nvPicPr>
          <p:blipFill rotWithShape="1">
            <a:blip r:embed="rId2">
              <a:alphaModFix/>
            </a:blip>
            <a:srcRect/>
            <a:stretch/>
          </p:blipFill>
          <p:spPr>
            <a:xfrm>
              <a:off x="-421614" y="2244516"/>
              <a:ext cx="314400" cy="247500"/>
            </a:xfrm>
            <a:prstGeom prst="rect">
              <a:avLst/>
            </a:prstGeom>
            <a:noFill/>
            <a:ln>
              <a:noFill/>
            </a:ln>
          </p:spPr>
        </p:pic>
        <p:grpSp>
          <p:nvGrpSpPr>
            <p:cNvPr id="809" name="Shape 809"/>
            <p:cNvGrpSpPr/>
            <p:nvPr/>
          </p:nvGrpSpPr>
          <p:grpSpPr>
            <a:xfrm>
              <a:off x="-397510" y="3076184"/>
              <a:ext cx="259830" cy="308511"/>
              <a:chOff x="6851634" y="5892169"/>
              <a:chExt cx="252335" cy="299962"/>
            </a:xfrm>
          </p:grpSpPr>
          <p:pic>
            <p:nvPicPr>
              <p:cNvPr id="810" name="Shape 810"/>
              <p:cNvPicPr preferRelativeResize="0"/>
              <p:nvPr/>
            </p:nvPicPr>
            <p:blipFill rotWithShape="1">
              <a:blip r:embed="rId3">
                <a:alphaModFix/>
              </a:blip>
              <a:srcRect/>
              <a:stretch/>
            </p:blipFill>
            <p:spPr>
              <a:xfrm>
                <a:off x="6865170" y="5935032"/>
                <a:ext cx="238799" cy="257099"/>
              </a:xfrm>
              <a:prstGeom prst="rect">
                <a:avLst/>
              </a:prstGeom>
              <a:noFill/>
              <a:ln>
                <a:noFill/>
              </a:ln>
            </p:spPr>
          </p:pic>
          <p:sp>
            <p:nvSpPr>
              <p:cNvPr id="811" name="Shape 811"/>
              <p:cNvSpPr/>
              <p:nvPr/>
            </p:nvSpPr>
            <p:spPr>
              <a:xfrm>
                <a:off x="6851634" y="5892169"/>
                <a:ext cx="157200" cy="128699"/>
              </a:xfrm>
              <a:prstGeom prst="roundRect">
                <a:avLst>
                  <a:gd name="adj" fmla="val 16667"/>
                </a:avLst>
              </a:prstGeom>
              <a:noFill/>
              <a:ln w="19050" cap="flat" cmpd="sng">
                <a:solidFill>
                  <a:srgbClr val="E31E3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Arial"/>
                  <a:ea typeface="Arial"/>
                  <a:cs typeface="Arial"/>
                  <a:sym typeface="Arial"/>
                </a:endParaRPr>
              </a:p>
            </p:txBody>
          </p:sp>
        </p:grpSp>
      </p:grpSp>
      <p:sp>
        <p:nvSpPr>
          <p:cNvPr id="812" name="Shape 812"/>
          <p:cNvSpPr>
            <a:spLocks noGrp="1"/>
          </p:cNvSpPr>
          <p:nvPr>
            <p:ph type="pic" idx="2"/>
          </p:nvPr>
        </p:nvSpPr>
        <p:spPr>
          <a:xfrm>
            <a:off x="0" y="0"/>
            <a:ext cx="9144000" cy="51434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1pPr>
            <a:lvl2pPr marL="356616" marR="0" lvl="1" indent="-101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2pPr>
            <a:lvl3pPr marL="713232" marR="0" lvl="2" indent="-203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3pPr>
            <a:lvl4pPr marL="1069848" marR="0" lvl="3" indent="-304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4pPr>
            <a:lvl5pPr marL="1426464" marR="0" lvl="4" indent="-4063"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5pPr>
            <a:lvl6pPr marL="1783078" marR="0" lvl="5" indent="-507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6pPr>
            <a:lvl7pPr marL="2139696" marR="0" lvl="6" indent="-609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7pPr>
            <a:lvl8pPr marL="2496312" marR="0" lvl="7" indent="-711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8pPr>
            <a:lvl9pPr marL="2852928" marR="0" lvl="8" indent="-812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yellow II">
    <p:spTree>
      <p:nvGrpSpPr>
        <p:cNvPr id="1" name="Shape 78"/>
        <p:cNvGrpSpPr/>
        <p:nvPr/>
      </p:nvGrpSpPr>
      <p:grpSpPr>
        <a:xfrm>
          <a:off x="0" y="0"/>
          <a:ext cx="0" cy="0"/>
          <a:chOff x="0" y="0"/>
          <a:chExt cx="0" cy="0"/>
        </a:xfrm>
      </p:grpSpPr>
      <p:sp>
        <p:nvSpPr>
          <p:cNvPr id="79" name="Shape 79"/>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0" name="Shape 80"/>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1" name="Shape 81"/>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82" name="Shape 82"/>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813"/>
        <p:cNvGrpSpPr/>
        <p:nvPr/>
      </p:nvGrpSpPr>
      <p:grpSpPr>
        <a:xfrm>
          <a:off x="0" y="0"/>
          <a:ext cx="0" cy="0"/>
          <a:chOff x="0" y="0"/>
          <a:chExt cx="0" cy="0"/>
        </a:xfrm>
      </p:grpSpPr>
      <p:sp>
        <p:nvSpPr>
          <p:cNvPr id="814" name="Shape 81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15"/>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16"/>
        <p:cNvGrpSpPr/>
        <p:nvPr/>
      </p:nvGrpSpPr>
      <p:grpSpPr>
        <a:xfrm>
          <a:off x="0" y="0"/>
          <a:ext cx="0" cy="0"/>
          <a:chOff x="0" y="0"/>
          <a:chExt cx="0" cy="0"/>
        </a:xfrm>
      </p:grpSpPr>
      <p:sp>
        <p:nvSpPr>
          <p:cNvPr id="817" name="Shape 817"/>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9pPr>
          </a:lstStyle>
          <a:p>
            <a:endParaRPr/>
          </a:p>
        </p:txBody>
      </p:sp>
      <p:sp>
        <p:nvSpPr>
          <p:cNvPr id="818" name="Shape 818"/>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9pPr>
          </a:lstStyle>
          <a:p>
            <a:endParaRPr/>
          </a:p>
        </p:txBody>
      </p:sp>
      <p:sp>
        <p:nvSpPr>
          <p:cNvPr id="819" name="Shape 819"/>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820"/>
        <p:cNvGrpSpPr/>
        <p:nvPr/>
      </p:nvGrpSpPr>
      <p:grpSpPr>
        <a:xfrm>
          <a:off x="0" y="0"/>
          <a:ext cx="0" cy="0"/>
          <a:chOff x="0" y="0"/>
          <a:chExt cx="0" cy="0"/>
        </a:xfrm>
      </p:grpSpPr>
      <p:sp>
        <p:nvSpPr>
          <p:cNvPr id="821" name="Shape 821"/>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822" name="Shape 822"/>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23" name="Shape 823"/>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9pPr>
          </a:lstStyle>
          <a:p>
            <a:endParaRPr/>
          </a:p>
        </p:txBody>
      </p:sp>
      <p:sp>
        <p:nvSpPr>
          <p:cNvPr id="826" name="Shape 826"/>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green II">
    <p:spTree>
      <p:nvGrpSpPr>
        <p:cNvPr id="1" name="Shape 83"/>
        <p:cNvGrpSpPr/>
        <p:nvPr/>
      </p:nvGrpSpPr>
      <p:grpSpPr>
        <a:xfrm>
          <a:off x="0" y="0"/>
          <a:ext cx="0" cy="0"/>
          <a:chOff x="0" y="0"/>
          <a:chExt cx="0" cy="0"/>
        </a:xfrm>
      </p:grpSpPr>
      <p:sp>
        <p:nvSpPr>
          <p:cNvPr id="84" name="Shape 84"/>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5" name="Shape 85"/>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86" name="Shape 86"/>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87" name="Shape 87"/>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pink II">
    <p:spTree>
      <p:nvGrpSpPr>
        <p:cNvPr id="1" name="Shape 88"/>
        <p:cNvGrpSpPr/>
        <p:nvPr/>
      </p:nvGrpSpPr>
      <p:grpSpPr>
        <a:xfrm>
          <a:off x="0" y="0"/>
          <a:ext cx="0" cy="0"/>
          <a:chOff x="0" y="0"/>
          <a:chExt cx="0" cy="0"/>
        </a:xfrm>
      </p:grpSpPr>
      <p:sp>
        <p:nvSpPr>
          <p:cNvPr id="89" name="Shape 89"/>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0" name="Shape 90"/>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91" name="Shape 91"/>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92" name="Shape 92"/>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range II">
    <p:spTree>
      <p:nvGrpSpPr>
        <p:cNvPr id="1" name="Shape 93"/>
        <p:cNvGrpSpPr/>
        <p:nvPr/>
      </p:nvGrpSpPr>
      <p:grpSpPr>
        <a:xfrm>
          <a:off x="0" y="0"/>
          <a:ext cx="0" cy="0"/>
          <a:chOff x="0" y="0"/>
          <a:chExt cx="0" cy="0"/>
        </a:xfrm>
      </p:grpSpPr>
      <p:sp>
        <p:nvSpPr>
          <p:cNvPr id="94" name="Shape 94"/>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5" name="Shape 95"/>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96" name="Shape 96"/>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97" name="Shape 97"/>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urple II">
    <p:spTree>
      <p:nvGrpSpPr>
        <p:cNvPr id="1" name="Shape 98"/>
        <p:cNvGrpSpPr/>
        <p:nvPr/>
      </p:nvGrpSpPr>
      <p:grpSpPr>
        <a:xfrm>
          <a:off x="0" y="0"/>
          <a:ext cx="0" cy="0"/>
          <a:chOff x="0" y="0"/>
          <a:chExt cx="0" cy="0"/>
        </a:xfrm>
      </p:grpSpPr>
      <p:sp>
        <p:nvSpPr>
          <p:cNvPr id="99" name="Shape 99"/>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01" name="Shape 101"/>
          <p:cNvPicPr preferRelativeResize="0"/>
          <p:nvPr/>
        </p:nvPicPr>
        <p:blipFill rotWithShape="1">
          <a:blip r:embed="rId2">
            <a:alphaModFix/>
          </a:blip>
          <a:srcRect/>
          <a:stretch/>
        </p:blipFill>
        <p:spPr>
          <a:xfrm>
            <a:off x="3597275" y="2173288"/>
            <a:ext cx="1366836" cy="500062"/>
          </a:xfrm>
          <a:prstGeom prst="rect">
            <a:avLst/>
          </a:prstGeom>
          <a:noFill/>
          <a:ln>
            <a:noFill/>
          </a:ln>
        </p:spPr>
      </p:pic>
      <p:sp>
        <p:nvSpPr>
          <p:cNvPr id="102" name="Shape 102"/>
          <p:cNvSpPr txBox="1">
            <a:spLocks noGrp="1"/>
          </p:cNvSpPr>
          <p:nvPr>
            <p:ph type="body" idx="1"/>
          </p:nvPr>
        </p:nvSpPr>
        <p:spPr>
          <a:xfrm>
            <a:off x="3597275" y="3000375"/>
            <a:ext cx="4749897" cy="1454098"/>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9"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eaker blue">
    <p:spTree>
      <p:nvGrpSpPr>
        <p:cNvPr id="1" name="Shape 103"/>
        <p:cNvGrpSpPr/>
        <p:nvPr/>
      </p:nvGrpSpPr>
      <p:grpSpPr>
        <a:xfrm>
          <a:off x="0" y="0"/>
          <a:ext cx="0" cy="0"/>
          <a:chOff x="0" y="0"/>
          <a:chExt cx="0" cy="0"/>
        </a:xfrm>
      </p:grpSpPr>
      <p:sp>
        <p:nvSpPr>
          <p:cNvPr id="104" name="Shape 104"/>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05" name="Shape 105"/>
          <p:cNvSpPr txBox="1"/>
          <p:nvPr/>
        </p:nvSpPr>
        <p:spPr>
          <a:xfrm>
            <a:off x="287337" y="4832350"/>
            <a:ext cx="1404935" cy="777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106" name="Shape 106"/>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7" name="Shape 107"/>
          <p:cNvPicPr preferRelativeResize="0"/>
          <p:nvPr/>
        </p:nvPicPr>
        <p:blipFill rotWithShape="1">
          <a:blip r:embed="rId2">
            <a:alphaModFix/>
          </a:blip>
          <a:srcRect/>
          <a:stretch/>
        </p:blipFill>
        <p:spPr>
          <a:xfrm>
            <a:off x="6983413" y="2351088"/>
            <a:ext cx="1198561" cy="436562"/>
          </a:xfrm>
          <a:prstGeom prst="rect">
            <a:avLst/>
          </a:prstGeom>
          <a:noFill/>
          <a:ln>
            <a:noFill/>
          </a:ln>
        </p:spPr>
      </p:pic>
      <p:sp>
        <p:nvSpPr>
          <p:cNvPr id="108" name="Shape 108"/>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eaker yellow">
    <p:spTree>
      <p:nvGrpSpPr>
        <p:cNvPr id="1" name="Shape 109"/>
        <p:cNvGrpSpPr/>
        <p:nvPr/>
      </p:nvGrpSpPr>
      <p:grpSpPr>
        <a:xfrm>
          <a:off x="0" y="0"/>
          <a:ext cx="0" cy="0"/>
          <a:chOff x="0" y="0"/>
          <a:chExt cx="0" cy="0"/>
        </a:xfrm>
      </p:grpSpPr>
      <p:sp>
        <p:nvSpPr>
          <p:cNvPr id="110" name="Shape 110"/>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11" name="Shape 111"/>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2" name="Shape 112"/>
          <p:cNvPicPr preferRelativeResize="0"/>
          <p:nvPr/>
        </p:nvPicPr>
        <p:blipFill rotWithShape="1">
          <a:blip r:embed="rId2">
            <a:alphaModFix/>
          </a:blip>
          <a:srcRect/>
          <a:stretch/>
        </p:blipFill>
        <p:spPr>
          <a:xfrm>
            <a:off x="6983413" y="2351088"/>
            <a:ext cx="1198561" cy="436562"/>
          </a:xfrm>
          <a:prstGeom prst="rect">
            <a:avLst/>
          </a:prstGeom>
          <a:noFill/>
          <a:ln>
            <a:noFill/>
          </a:ln>
        </p:spPr>
      </p:pic>
      <p:sp>
        <p:nvSpPr>
          <p:cNvPr id="113" name="Shape 113"/>
          <p:cNvSpPr txBox="1"/>
          <p:nvPr/>
        </p:nvSpPr>
        <p:spPr>
          <a:xfrm>
            <a:off x="287337" y="4832350"/>
            <a:ext cx="1404935" cy="777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114" name="Shape 114"/>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eaker green">
    <p:spTree>
      <p:nvGrpSpPr>
        <p:cNvPr id="1" name="Shape 115"/>
        <p:cNvGrpSpPr/>
        <p:nvPr/>
      </p:nvGrpSpPr>
      <p:grpSpPr>
        <a:xfrm>
          <a:off x="0" y="0"/>
          <a:ext cx="0" cy="0"/>
          <a:chOff x="0" y="0"/>
          <a:chExt cx="0" cy="0"/>
        </a:xfrm>
      </p:grpSpPr>
      <p:sp>
        <p:nvSpPr>
          <p:cNvPr id="116" name="Shape 116"/>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17" name="Shape 117"/>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18" name="Shape 118"/>
          <p:cNvPicPr preferRelativeResize="0"/>
          <p:nvPr/>
        </p:nvPicPr>
        <p:blipFill rotWithShape="1">
          <a:blip r:embed="rId2">
            <a:alphaModFix/>
          </a:blip>
          <a:srcRect/>
          <a:stretch/>
        </p:blipFill>
        <p:spPr>
          <a:xfrm>
            <a:off x="6983413" y="2351088"/>
            <a:ext cx="1198561" cy="436562"/>
          </a:xfrm>
          <a:prstGeom prst="rect">
            <a:avLst/>
          </a:prstGeom>
          <a:noFill/>
          <a:ln>
            <a:noFill/>
          </a:ln>
        </p:spPr>
      </p:pic>
      <p:sp>
        <p:nvSpPr>
          <p:cNvPr id="119" name="Shape 119"/>
          <p:cNvSpPr txBox="1"/>
          <p:nvPr/>
        </p:nvSpPr>
        <p:spPr>
          <a:xfrm>
            <a:off x="287337" y="4832350"/>
            <a:ext cx="1404935" cy="777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120" name="Shape 120"/>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eaker pink">
    <p:spTree>
      <p:nvGrpSpPr>
        <p:cNvPr id="1" name="Shape 121"/>
        <p:cNvGrpSpPr/>
        <p:nvPr/>
      </p:nvGrpSpPr>
      <p:grpSpPr>
        <a:xfrm>
          <a:off x="0" y="0"/>
          <a:ext cx="0" cy="0"/>
          <a:chOff x="0" y="0"/>
          <a:chExt cx="0" cy="0"/>
        </a:xfrm>
      </p:grpSpPr>
      <p:sp>
        <p:nvSpPr>
          <p:cNvPr id="122" name="Shape 122"/>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23" name="Shape 123"/>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24" name="Shape 124"/>
          <p:cNvPicPr preferRelativeResize="0"/>
          <p:nvPr/>
        </p:nvPicPr>
        <p:blipFill rotWithShape="1">
          <a:blip r:embed="rId2">
            <a:alphaModFix/>
          </a:blip>
          <a:srcRect/>
          <a:stretch/>
        </p:blipFill>
        <p:spPr>
          <a:xfrm>
            <a:off x="6983413" y="2349500"/>
            <a:ext cx="1198561" cy="438150"/>
          </a:xfrm>
          <a:prstGeom prst="rect">
            <a:avLst/>
          </a:prstGeom>
          <a:noFill/>
          <a:ln>
            <a:noFill/>
          </a:ln>
        </p:spPr>
      </p:pic>
      <p:sp>
        <p:nvSpPr>
          <p:cNvPr id="125" name="Shape 125"/>
          <p:cNvSpPr txBox="1"/>
          <p:nvPr/>
        </p:nvSpPr>
        <p:spPr>
          <a:xfrm>
            <a:off x="287337" y="4832350"/>
            <a:ext cx="1404935" cy="777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126" name="Shape 126"/>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Breaker orange">
    <p:spTree>
      <p:nvGrpSpPr>
        <p:cNvPr id="1" name="Shape 15"/>
        <p:cNvGrpSpPr/>
        <p:nvPr/>
      </p:nvGrpSpPr>
      <p:grpSpPr>
        <a:xfrm>
          <a:off x="0" y="0"/>
          <a:ext cx="0" cy="0"/>
          <a:chOff x="0" y="0"/>
          <a:chExt cx="0" cy="0"/>
        </a:xfrm>
      </p:grpSpPr>
      <p:sp>
        <p:nvSpPr>
          <p:cNvPr id="16" name="Shape 16"/>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7" name="Shape 17"/>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8" name="Shape 18"/>
          <p:cNvPicPr preferRelativeResize="0"/>
          <p:nvPr/>
        </p:nvPicPr>
        <p:blipFill rotWithShape="1">
          <a:blip r:embed="rId2">
            <a:alphaModFix/>
          </a:blip>
          <a:srcRect/>
          <a:stretch/>
        </p:blipFill>
        <p:spPr>
          <a:xfrm>
            <a:off x="6983413" y="2349500"/>
            <a:ext cx="1198561" cy="438150"/>
          </a:xfrm>
          <a:prstGeom prst="rect">
            <a:avLst/>
          </a:prstGeom>
          <a:noFill/>
          <a:ln>
            <a:noFill/>
          </a:ln>
        </p:spPr>
      </p:pic>
      <p:sp>
        <p:nvSpPr>
          <p:cNvPr id="19" name="Shape 19"/>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
        <p:nvSpPr>
          <p:cNvPr id="20" name="Shape 20"/>
          <p:cNvSpPr txBox="1"/>
          <p:nvPr/>
        </p:nvSpPr>
        <p:spPr>
          <a:xfrm>
            <a:off x="4796800" y="4852450"/>
            <a:ext cx="4226400" cy="493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000" b="0" i="0" u="none" strike="noStrike" cap="none">
                <a:solidFill>
                  <a:srgbClr val="FFFFFF"/>
                </a:solidFill>
                <a:latin typeface="Arial"/>
                <a:ea typeface="Arial"/>
                <a:cs typeface="Arial"/>
                <a:sym typeface="Arial"/>
              </a:rPr>
              <a:t>Open problems in Real-Time Rendering Siggraph 2017</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eaker purple">
    <p:spTree>
      <p:nvGrpSpPr>
        <p:cNvPr id="1" name="Shape 127"/>
        <p:cNvGrpSpPr/>
        <p:nvPr/>
      </p:nvGrpSpPr>
      <p:grpSpPr>
        <a:xfrm>
          <a:off x="0" y="0"/>
          <a:ext cx="0" cy="0"/>
          <a:chOff x="0" y="0"/>
          <a:chExt cx="0" cy="0"/>
        </a:xfrm>
      </p:grpSpPr>
      <p:sp>
        <p:nvSpPr>
          <p:cNvPr id="128" name="Shape 128"/>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129" name="Shape 129"/>
          <p:cNvSpPr/>
          <p:nvPr/>
        </p:nvSpPr>
        <p:spPr>
          <a:xfrm rot="-5400000">
            <a:off x="5292724" y="1293811"/>
            <a:ext cx="5145088" cy="2557461"/>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30" name="Shape 130"/>
          <p:cNvPicPr preferRelativeResize="0"/>
          <p:nvPr/>
        </p:nvPicPr>
        <p:blipFill rotWithShape="1">
          <a:blip r:embed="rId2">
            <a:alphaModFix/>
          </a:blip>
          <a:srcRect/>
          <a:stretch/>
        </p:blipFill>
        <p:spPr>
          <a:xfrm>
            <a:off x="6983413" y="2349500"/>
            <a:ext cx="1198561" cy="438150"/>
          </a:xfrm>
          <a:prstGeom prst="rect">
            <a:avLst/>
          </a:prstGeom>
          <a:noFill/>
          <a:ln>
            <a:noFill/>
          </a:ln>
        </p:spPr>
      </p:pic>
      <p:sp>
        <p:nvSpPr>
          <p:cNvPr id="131" name="Shape 131"/>
          <p:cNvSpPr txBox="1"/>
          <p:nvPr/>
        </p:nvSpPr>
        <p:spPr>
          <a:xfrm>
            <a:off x="287337" y="4832350"/>
            <a:ext cx="1404935" cy="77788"/>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132" name="Shape 132"/>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200" marR="0" lvl="1"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2000" marR="0" lvl="2"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800"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el and text blue">
    <p:spTree>
      <p:nvGrpSpPr>
        <p:cNvPr id="1" name="Shape 133"/>
        <p:cNvGrpSpPr/>
        <p:nvPr/>
      </p:nvGrpSpPr>
      <p:grpSpPr>
        <a:xfrm>
          <a:off x="0" y="0"/>
          <a:ext cx="0" cy="0"/>
          <a:chOff x="0" y="0"/>
          <a:chExt cx="0" cy="0"/>
        </a:xfrm>
      </p:grpSpPr>
      <p:sp>
        <p:nvSpPr>
          <p:cNvPr id="134" name="Shape 134"/>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5" name="Shape 135"/>
          <p:cNvPicPr preferRelativeResize="0"/>
          <p:nvPr/>
        </p:nvPicPr>
        <p:blipFill rotWithShape="1">
          <a:blip r:embed="rId2">
            <a:alphaModFix/>
          </a:blip>
          <a:srcRect/>
          <a:stretch/>
        </p:blipFill>
        <p:spPr>
          <a:xfrm>
            <a:off x="8312150" y="4775200"/>
            <a:ext cx="619125" cy="223838"/>
          </a:xfrm>
          <a:prstGeom prst="rect">
            <a:avLst/>
          </a:prstGeom>
          <a:noFill/>
          <a:ln>
            <a:noFill/>
          </a:ln>
        </p:spPr>
      </p:pic>
      <p:grpSp>
        <p:nvGrpSpPr>
          <p:cNvPr id="136" name="Shape 136"/>
          <p:cNvGrpSpPr/>
          <p:nvPr/>
        </p:nvGrpSpPr>
        <p:grpSpPr>
          <a:xfrm>
            <a:off x="-1549400" y="1749424"/>
            <a:ext cx="1457323" cy="2511426"/>
            <a:chOff x="-1548679" y="353016"/>
            <a:chExt cx="1457116" cy="2511324"/>
          </a:xfrm>
        </p:grpSpPr>
        <p:sp>
          <p:nvSpPr>
            <p:cNvPr id="137" name="Shape 137"/>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38" name="Shape 138"/>
            <p:cNvGrpSpPr/>
            <p:nvPr/>
          </p:nvGrpSpPr>
          <p:grpSpPr>
            <a:xfrm>
              <a:off x="-498688" y="2618960"/>
              <a:ext cx="407126" cy="245381"/>
              <a:chOff x="-474297" y="3592325"/>
              <a:chExt cx="348298" cy="222668"/>
            </a:xfrm>
          </p:grpSpPr>
          <p:pic>
            <p:nvPicPr>
              <p:cNvPr id="139" name="Shape 139"/>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140" name="Shape 140"/>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41" name="Shape 141"/>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142" name="Shape 14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43" name="Shape 14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el and text yellow">
    <p:spTree>
      <p:nvGrpSpPr>
        <p:cNvPr id="1" name="Shape 144"/>
        <p:cNvGrpSpPr/>
        <p:nvPr/>
      </p:nvGrpSpPr>
      <p:grpSpPr>
        <a:xfrm>
          <a:off x="0" y="0"/>
          <a:ext cx="0" cy="0"/>
          <a:chOff x="0" y="0"/>
          <a:chExt cx="0" cy="0"/>
        </a:xfrm>
      </p:grpSpPr>
      <p:sp>
        <p:nvSpPr>
          <p:cNvPr id="145" name="Shape 145"/>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6" name="Shape 146"/>
          <p:cNvPicPr preferRelativeResize="0"/>
          <p:nvPr/>
        </p:nvPicPr>
        <p:blipFill rotWithShape="1">
          <a:blip r:embed="rId2">
            <a:alphaModFix/>
          </a:blip>
          <a:srcRect/>
          <a:stretch/>
        </p:blipFill>
        <p:spPr>
          <a:xfrm>
            <a:off x="8312150" y="4775200"/>
            <a:ext cx="619125" cy="223838"/>
          </a:xfrm>
          <a:prstGeom prst="rect">
            <a:avLst/>
          </a:prstGeom>
          <a:noFill/>
          <a:ln>
            <a:noFill/>
          </a:ln>
        </p:spPr>
      </p:pic>
      <p:grpSp>
        <p:nvGrpSpPr>
          <p:cNvPr id="147" name="Shape 147"/>
          <p:cNvGrpSpPr/>
          <p:nvPr/>
        </p:nvGrpSpPr>
        <p:grpSpPr>
          <a:xfrm>
            <a:off x="-1549400" y="1749424"/>
            <a:ext cx="1457323" cy="2511426"/>
            <a:chOff x="-1548679" y="353016"/>
            <a:chExt cx="1457116" cy="2511324"/>
          </a:xfrm>
        </p:grpSpPr>
        <p:sp>
          <p:nvSpPr>
            <p:cNvPr id="148" name="Shape 148"/>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49" name="Shape 149"/>
            <p:cNvGrpSpPr/>
            <p:nvPr/>
          </p:nvGrpSpPr>
          <p:grpSpPr>
            <a:xfrm>
              <a:off x="-498688" y="2618960"/>
              <a:ext cx="407126" cy="245381"/>
              <a:chOff x="-474297" y="3592325"/>
              <a:chExt cx="348298" cy="222668"/>
            </a:xfrm>
          </p:grpSpPr>
          <p:pic>
            <p:nvPicPr>
              <p:cNvPr id="150" name="Shape 150"/>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151" name="Shape 151"/>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52" name="Shape 152"/>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153" name="Shape 15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Roboto"/>
              <a:buNone/>
              <a:defRPr sz="4000" b="1" i="0" u="none" strike="noStrike" cap="none">
                <a:solidFill>
                  <a:schemeClr val="dk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154" name="Shape 154"/>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1pPr>
            <a:lvl2pPr marL="482600" marR="0" lvl="1" indent="25400"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2pPr>
            <a:lvl3pPr marL="609600" marR="0" lvl="2" indent="50800" algn="l" rtl="0">
              <a:lnSpc>
                <a:spcPct val="100000"/>
              </a:lnSpc>
              <a:spcBef>
                <a:spcPts val="0"/>
              </a:spcBef>
              <a:spcAft>
                <a:spcPts val="0"/>
              </a:spcAft>
              <a:buNone/>
              <a:defRPr sz="2000" b="0" i="0" u="none" strike="noStrike" cap="none">
                <a:solidFill>
                  <a:schemeClr val="dk1"/>
                </a:solidFill>
                <a:latin typeface="Roboto"/>
                <a:ea typeface="Roboto"/>
                <a:cs typeface="Roboto"/>
                <a:sym typeface="Roboto"/>
              </a:defRPr>
            </a:lvl3pPr>
            <a:lvl4pPr marL="762000" marR="0" lvl="3" indent="63500" algn="l" rtl="0">
              <a:lnSpc>
                <a:spcPct val="100000"/>
              </a:lnSpc>
              <a:spcBef>
                <a:spcPts val="0"/>
              </a:spcBef>
              <a:spcAft>
                <a:spcPts val="0"/>
              </a:spcAft>
              <a:buNone/>
              <a:defRPr sz="1800" b="0" i="0" u="none" strike="noStrike" cap="none">
                <a:solidFill>
                  <a:schemeClr val="dk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dk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el and text green">
    <p:spTree>
      <p:nvGrpSpPr>
        <p:cNvPr id="1" name="Shape 155"/>
        <p:cNvGrpSpPr/>
        <p:nvPr/>
      </p:nvGrpSpPr>
      <p:grpSpPr>
        <a:xfrm>
          <a:off x="0" y="0"/>
          <a:ext cx="0" cy="0"/>
          <a:chOff x="0" y="0"/>
          <a:chExt cx="0" cy="0"/>
        </a:xfrm>
      </p:grpSpPr>
      <p:sp>
        <p:nvSpPr>
          <p:cNvPr id="156" name="Shape 156"/>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57" name="Shape 157"/>
          <p:cNvPicPr preferRelativeResize="0"/>
          <p:nvPr/>
        </p:nvPicPr>
        <p:blipFill rotWithShape="1">
          <a:blip r:embed="rId2">
            <a:alphaModFix/>
          </a:blip>
          <a:srcRect/>
          <a:stretch/>
        </p:blipFill>
        <p:spPr>
          <a:xfrm>
            <a:off x="8312150" y="4775200"/>
            <a:ext cx="619125" cy="223838"/>
          </a:xfrm>
          <a:prstGeom prst="rect">
            <a:avLst/>
          </a:prstGeom>
          <a:noFill/>
          <a:ln>
            <a:noFill/>
          </a:ln>
        </p:spPr>
      </p:pic>
      <p:grpSp>
        <p:nvGrpSpPr>
          <p:cNvPr id="158" name="Shape 158"/>
          <p:cNvGrpSpPr/>
          <p:nvPr/>
        </p:nvGrpSpPr>
        <p:grpSpPr>
          <a:xfrm>
            <a:off x="-1549400" y="1749424"/>
            <a:ext cx="1457323" cy="2511426"/>
            <a:chOff x="-1548679" y="353016"/>
            <a:chExt cx="1457116" cy="2511324"/>
          </a:xfrm>
        </p:grpSpPr>
        <p:sp>
          <p:nvSpPr>
            <p:cNvPr id="159" name="Shape 15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60" name="Shape 160"/>
            <p:cNvGrpSpPr/>
            <p:nvPr/>
          </p:nvGrpSpPr>
          <p:grpSpPr>
            <a:xfrm>
              <a:off x="-498688" y="2618960"/>
              <a:ext cx="407126" cy="245381"/>
              <a:chOff x="-474297" y="3592325"/>
              <a:chExt cx="348298" cy="222668"/>
            </a:xfrm>
          </p:grpSpPr>
          <p:pic>
            <p:nvPicPr>
              <p:cNvPr id="161" name="Shape 161"/>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162" name="Shape 162"/>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63" name="Shape 16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164" name="Shape 16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65" name="Shape 16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el and text purple">
    <p:spTree>
      <p:nvGrpSpPr>
        <p:cNvPr id="1" name="Shape 166"/>
        <p:cNvGrpSpPr/>
        <p:nvPr/>
      </p:nvGrpSpPr>
      <p:grpSpPr>
        <a:xfrm>
          <a:off x="0" y="0"/>
          <a:ext cx="0" cy="0"/>
          <a:chOff x="0" y="0"/>
          <a:chExt cx="0" cy="0"/>
        </a:xfrm>
      </p:grpSpPr>
      <p:sp>
        <p:nvSpPr>
          <p:cNvPr id="167" name="Shape 167"/>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168" name="Shape 168"/>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169" name="Shape 169"/>
          <p:cNvGrpSpPr/>
          <p:nvPr/>
        </p:nvGrpSpPr>
        <p:grpSpPr>
          <a:xfrm>
            <a:off x="-1549400" y="1749424"/>
            <a:ext cx="1457323" cy="2511426"/>
            <a:chOff x="-1548679" y="353016"/>
            <a:chExt cx="1457116" cy="2511324"/>
          </a:xfrm>
        </p:grpSpPr>
        <p:sp>
          <p:nvSpPr>
            <p:cNvPr id="170" name="Shape 170"/>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71" name="Shape 171"/>
            <p:cNvGrpSpPr/>
            <p:nvPr/>
          </p:nvGrpSpPr>
          <p:grpSpPr>
            <a:xfrm>
              <a:off x="-498688" y="2618960"/>
              <a:ext cx="407126" cy="245381"/>
              <a:chOff x="-474297" y="3592325"/>
              <a:chExt cx="348298" cy="222668"/>
            </a:xfrm>
          </p:grpSpPr>
          <p:pic>
            <p:nvPicPr>
              <p:cNvPr id="172" name="Shape 172"/>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173" name="Shape 173"/>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74" name="Shape 174"/>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175" name="Shape 17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76" name="Shape 176"/>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el and text black">
    <p:spTree>
      <p:nvGrpSpPr>
        <p:cNvPr id="1" name="Shape 177"/>
        <p:cNvGrpSpPr/>
        <p:nvPr/>
      </p:nvGrpSpPr>
      <p:grpSpPr>
        <a:xfrm>
          <a:off x="0" y="0"/>
          <a:ext cx="0" cy="0"/>
          <a:chOff x="0" y="0"/>
          <a:chExt cx="0" cy="0"/>
        </a:xfrm>
      </p:grpSpPr>
      <p:sp>
        <p:nvSpPr>
          <p:cNvPr id="178" name="Shape 178"/>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79" name="Shape 179"/>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180" name="Shape 180"/>
          <p:cNvGrpSpPr/>
          <p:nvPr/>
        </p:nvGrpSpPr>
        <p:grpSpPr>
          <a:xfrm>
            <a:off x="-1549400" y="1749424"/>
            <a:ext cx="1457323" cy="2511426"/>
            <a:chOff x="-1548679" y="353016"/>
            <a:chExt cx="1457116" cy="2511324"/>
          </a:xfrm>
        </p:grpSpPr>
        <p:sp>
          <p:nvSpPr>
            <p:cNvPr id="181" name="Shape 181"/>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82" name="Shape 182"/>
            <p:cNvGrpSpPr/>
            <p:nvPr/>
          </p:nvGrpSpPr>
          <p:grpSpPr>
            <a:xfrm>
              <a:off x="-498688" y="2618960"/>
              <a:ext cx="407126" cy="245381"/>
              <a:chOff x="-474297" y="3592325"/>
              <a:chExt cx="348298" cy="222668"/>
            </a:xfrm>
          </p:grpSpPr>
          <p:pic>
            <p:nvPicPr>
              <p:cNvPr id="183" name="Shape 183"/>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184" name="Shape 184"/>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85" name="Shape 185"/>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186" name="Shape 18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187" name="Shape 187"/>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Shape 188"/>
        <p:cNvGrpSpPr/>
        <p:nvPr/>
      </p:nvGrpSpPr>
      <p:grpSpPr>
        <a:xfrm>
          <a:off x="0" y="0"/>
          <a:ext cx="0" cy="0"/>
          <a:chOff x="0" y="0"/>
          <a:chExt cx="0" cy="0"/>
        </a:xfrm>
      </p:grpSpPr>
      <p:sp>
        <p:nvSpPr>
          <p:cNvPr id="189" name="Shape 18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190" name="Shape 190"/>
          <p:cNvGrpSpPr/>
          <p:nvPr/>
        </p:nvGrpSpPr>
        <p:grpSpPr>
          <a:xfrm>
            <a:off x="-1549400" y="484188"/>
            <a:ext cx="1457323" cy="2511426"/>
            <a:chOff x="-1548679" y="353016"/>
            <a:chExt cx="1457116" cy="2511324"/>
          </a:xfrm>
        </p:grpSpPr>
        <p:sp>
          <p:nvSpPr>
            <p:cNvPr id="191" name="Shape 191"/>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192" name="Shape 192"/>
            <p:cNvGrpSpPr/>
            <p:nvPr/>
          </p:nvGrpSpPr>
          <p:grpSpPr>
            <a:xfrm>
              <a:off x="-498688" y="2618960"/>
              <a:ext cx="407126" cy="245381"/>
              <a:chOff x="-474297" y="3592325"/>
              <a:chExt cx="348298" cy="222668"/>
            </a:xfrm>
          </p:grpSpPr>
          <p:pic>
            <p:nvPicPr>
              <p:cNvPr id="193" name="Shape 193"/>
              <p:cNvPicPr preferRelativeResize="0"/>
              <p:nvPr/>
            </p:nvPicPr>
            <p:blipFill rotWithShape="1">
              <a:blip r:embed="rId2">
                <a:alphaModFix/>
              </a:blip>
              <a:srcRect/>
              <a:stretch/>
            </p:blipFill>
            <p:spPr>
              <a:xfrm>
                <a:off x="-474297" y="3592325"/>
                <a:ext cx="348298" cy="222599"/>
              </a:xfrm>
              <a:prstGeom prst="rect">
                <a:avLst/>
              </a:prstGeom>
              <a:noFill/>
              <a:ln>
                <a:noFill/>
              </a:ln>
            </p:spPr>
          </p:pic>
          <p:sp>
            <p:nvSpPr>
              <p:cNvPr id="194" name="Shape 194"/>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195" name="Shape 195"/>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pic>
        <p:nvPicPr>
          <p:cNvPr id="196" name="Shape 196"/>
          <p:cNvPicPr preferRelativeResize="0"/>
          <p:nvPr/>
        </p:nvPicPr>
        <p:blipFill rotWithShape="1">
          <a:blip r:embed="rId3">
            <a:alphaModFix/>
          </a:blip>
          <a:srcRect/>
          <a:stretch/>
        </p:blipFill>
        <p:spPr>
          <a:xfrm>
            <a:off x="8312150" y="4775200"/>
            <a:ext cx="619125" cy="223838"/>
          </a:xfrm>
          <a:prstGeom prst="rect">
            <a:avLst/>
          </a:prstGeom>
          <a:noFill/>
          <a:ln>
            <a:noFill/>
          </a:ln>
        </p:spPr>
      </p:pic>
      <p:sp>
        <p:nvSpPr>
          <p:cNvPr id="197" name="Shape 19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yellow">
    <p:spTree>
      <p:nvGrpSpPr>
        <p:cNvPr id="1" name="Shape 198"/>
        <p:cNvGrpSpPr/>
        <p:nvPr/>
      </p:nvGrpSpPr>
      <p:grpSpPr>
        <a:xfrm>
          <a:off x="0" y="0"/>
          <a:ext cx="0" cy="0"/>
          <a:chOff x="0" y="0"/>
          <a:chExt cx="0" cy="0"/>
        </a:xfrm>
      </p:grpSpPr>
      <p:sp>
        <p:nvSpPr>
          <p:cNvPr id="199" name="Shape 19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0" name="Shape 200"/>
          <p:cNvPicPr preferRelativeResize="0"/>
          <p:nvPr/>
        </p:nvPicPr>
        <p:blipFill rotWithShape="1">
          <a:blip r:embed="rId2">
            <a:alphaModFix/>
          </a:blip>
          <a:srcRect/>
          <a:stretch/>
        </p:blipFill>
        <p:spPr>
          <a:xfrm>
            <a:off x="8312150" y="4775200"/>
            <a:ext cx="619125" cy="223838"/>
          </a:xfrm>
          <a:prstGeom prst="rect">
            <a:avLst/>
          </a:prstGeom>
          <a:noFill/>
          <a:ln>
            <a:noFill/>
          </a:ln>
        </p:spPr>
      </p:pic>
      <p:grpSp>
        <p:nvGrpSpPr>
          <p:cNvPr id="201" name="Shape 201"/>
          <p:cNvGrpSpPr/>
          <p:nvPr/>
        </p:nvGrpSpPr>
        <p:grpSpPr>
          <a:xfrm>
            <a:off x="-1549400" y="484188"/>
            <a:ext cx="1457323" cy="2511426"/>
            <a:chOff x="-1548679" y="353016"/>
            <a:chExt cx="1457116" cy="2511324"/>
          </a:xfrm>
        </p:grpSpPr>
        <p:sp>
          <p:nvSpPr>
            <p:cNvPr id="202" name="Shape 20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03" name="Shape 203"/>
            <p:cNvGrpSpPr/>
            <p:nvPr/>
          </p:nvGrpSpPr>
          <p:grpSpPr>
            <a:xfrm>
              <a:off x="-498688" y="2618960"/>
              <a:ext cx="407126" cy="245381"/>
              <a:chOff x="-474297" y="3592325"/>
              <a:chExt cx="348298" cy="222668"/>
            </a:xfrm>
          </p:grpSpPr>
          <p:pic>
            <p:nvPicPr>
              <p:cNvPr id="204" name="Shape 20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05" name="Shape 20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06" name="Shape 20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07" name="Shape 20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and Content green">
    <p:spTree>
      <p:nvGrpSpPr>
        <p:cNvPr id="1" name="Shape 208"/>
        <p:cNvGrpSpPr/>
        <p:nvPr/>
      </p:nvGrpSpPr>
      <p:grpSpPr>
        <a:xfrm>
          <a:off x="0" y="0"/>
          <a:ext cx="0" cy="0"/>
          <a:chOff x="0" y="0"/>
          <a:chExt cx="0" cy="0"/>
        </a:xfrm>
      </p:grpSpPr>
      <p:sp>
        <p:nvSpPr>
          <p:cNvPr id="209" name="Shape 20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10" name="Shape 210"/>
          <p:cNvPicPr preferRelativeResize="0"/>
          <p:nvPr/>
        </p:nvPicPr>
        <p:blipFill rotWithShape="1">
          <a:blip r:embed="rId2">
            <a:alphaModFix/>
          </a:blip>
          <a:srcRect/>
          <a:stretch/>
        </p:blipFill>
        <p:spPr>
          <a:xfrm>
            <a:off x="8312150" y="4775200"/>
            <a:ext cx="619125" cy="223838"/>
          </a:xfrm>
          <a:prstGeom prst="rect">
            <a:avLst/>
          </a:prstGeom>
          <a:noFill/>
          <a:ln>
            <a:noFill/>
          </a:ln>
        </p:spPr>
      </p:pic>
      <p:grpSp>
        <p:nvGrpSpPr>
          <p:cNvPr id="211" name="Shape 211"/>
          <p:cNvGrpSpPr/>
          <p:nvPr/>
        </p:nvGrpSpPr>
        <p:grpSpPr>
          <a:xfrm>
            <a:off x="-1549400" y="484188"/>
            <a:ext cx="1457323" cy="2511426"/>
            <a:chOff x="-1548679" y="353016"/>
            <a:chExt cx="1457116" cy="2511324"/>
          </a:xfrm>
        </p:grpSpPr>
        <p:sp>
          <p:nvSpPr>
            <p:cNvPr id="212" name="Shape 21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13" name="Shape 213"/>
            <p:cNvGrpSpPr/>
            <p:nvPr/>
          </p:nvGrpSpPr>
          <p:grpSpPr>
            <a:xfrm>
              <a:off x="-498688" y="2618960"/>
              <a:ext cx="407126" cy="245381"/>
              <a:chOff x="-474297" y="3592325"/>
              <a:chExt cx="348298" cy="222668"/>
            </a:xfrm>
          </p:grpSpPr>
          <p:pic>
            <p:nvPicPr>
              <p:cNvPr id="214" name="Shape 21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15" name="Shape 21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16" name="Shape 21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17" name="Shape 21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Content pink">
    <p:spTree>
      <p:nvGrpSpPr>
        <p:cNvPr id="1" name="Shape 218"/>
        <p:cNvGrpSpPr/>
        <p:nvPr/>
      </p:nvGrpSpPr>
      <p:grpSpPr>
        <a:xfrm>
          <a:off x="0" y="0"/>
          <a:ext cx="0" cy="0"/>
          <a:chOff x="0" y="0"/>
          <a:chExt cx="0" cy="0"/>
        </a:xfrm>
      </p:grpSpPr>
      <p:sp>
        <p:nvSpPr>
          <p:cNvPr id="219" name="Shape 21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20" name="Shape 220"/>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221" name="Shape 221"/>
          <p:cNvGrpSpPr/>
          <p:nvPr/>
        </p:nvGrpSpPr>
        <p:grpSpPr>
          <a:xfrm>
            <a:off x="-1549400" y="484188"/>
            <a:ext cx="1457323" cy="2511426"/>
            <a:chOff x="-1548679" y="353016"/>
            <a:chExt cx="1457116" cy="2511324"/>
          </a:xfrm>
        </p:grpSpPr>
        <p:sp>
          <p:nvSpPr>
            <p:cNvPr id="222" name="Shape 22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23" name="Shape 223"/>
            <p:cNvGrpSpPr/>
            <p:nvPr/>
          </p:nvGrpSpPr>
          <p:grpSpPr>
            <a:xfrm>
              <a:off x="-498688" y="2618960"/>
              <a:ext cx="407126" cy="245381"/>
              <a:chOff x="-474297" y="3592325"/>
              <a:chExt cx="348298" cy="222668"/>
            </a:xfrm>
          </p:grpSpPr>
          <p:pic>
            <p:nvPicPr>
              <p:cNvPr id="224" name="Shape 22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25" name="Shape 22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26" name="Shape 22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27" name="Shape 22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el and text orange">
    <p:spTree>
      <p:nvGrpSpPr>
        <p:cNvPr id="1" name="Shape 21"/>
        <p:cNvGrpSpPr/>
        <p:nvPr/>
      </p:nvGrpSpPr>
      <p:grpSpPr>
        <a:xfrm>
          <a:off x="0" y="0"/>
          <a:ext cx="0" cy="0"/>
          <a:chOff x="0" y="0"/>
          <a:chExt cx="0" cy="0"/>
        </a:xfrm>
      </p:grpSpPr>
      <p:sp>
        <p:nvSpPr>
          <p:cNvPr id="22" name="Shape 22"/>
          <p:cNvSpPr/>
          <p:nvPr/>
        </p:nvSpPr>
        <p:spPr>
          <a:xfrm rot="10800000" flipH="1">
            <a:off x="8108950" y="0"/>
            <a:ext cx="1035048" cy="1303766"/>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3" name="Shape 23"/>
          <p:cNvPicPr preferRelativeResize="0"/>
          <p:nvPr/>
        </p:nvPicPr>
        <p:blipFill rotWithShape="1">
          <a:blip r:embed="rId2">
            <a:alphaModFix/>
          </a:blip>
          <a:srcRect/>
          <a:stretch/>
        </p:blipFill>
        <p:spPr>
          <a:xfrm>
            <a:off x="8397275" y="159830"/>
            <a:ext cx="615949" cy="225425"/>
          </a:xfrm>
          <a:prstGeom prst="rect">
            <a:avLst/>
          </a:prstGeom>
          <a:noFill/>
          <a:ln>
            <a:noFill/>
          </a:ln>
        </p:spPr>
      </p:pic>
      <p:grpSp>
        <p:nvGrpSpPr>
          <p:cNvPr id="24" name="Shape 24"/>
          <p:cNvGrpSpPr/>
          <p:nvPr/>
        </p:nvGrpSpPr>
        <p:grpSpPr>
          <a:xfrm>
            <a:off x="-1549400" y="1749424"/>
            <a:ext cx="1457323" cy="2511426"/>
            <a:chOff x="-1548679" y="353016"/>
            <a:chExt cx="1457116" cy="2511324"/>
          </a:xfrm>
        </p:grpSpPr>
        <p:sp>
          <p:nvSpPr>
            <p:cNvPr id="25" name="Shape 2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6" name="Shape 26"/>
            <p:cNvGrpSpPr/>
            <p:nvPr/>
          </p:nvGrpSpPr>
          <p:grpSpPr>
            <a:xfrm>
              <a:off x="-498688" y="2618960"/>
              <a:ext cx="407126" cy="245381"/>
              <a:chOff x="-474297" y="3592325"/>
              <a:chExt cx="348298" cy="222668"/>
            </a:xfrm>
          </p:grpSpPr>
          <p:pic>
            <p:nvPicPr>
              <p:cNvPr id="27" name="Shape 27"/>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8" name="Shape 28"/>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9" name="Shape 2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30" name="Shape 3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1" name="Shape 31"/>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Content orange">
    <p:spTree>
      <p:nvGrpSpPr>
        <p:cNvPr id="1" name="Shape 228"/>
        <p:cNvGrpSpPr/>
        <p:nvPr/>
      </p:nvGrpSpPr>
      <p:grpSpPr>
        <a:xfrm>
          <a:off x="0" y="0"/>
          <a:ext cx="0" cy="0"/>
          <a:chOff x="0" y="0"/>
          <a:chExt cx="0" cy="0"/>
        </a:xfrm>
      </p:grpSpPr>
      <p:sp>
        <p:nvSpPr>
          <p:cNvPr id="229" name="Shape 22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30" name="Shape 230"/>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231" name="Shape 231"/>
          <p:cNvGrpSpPr/>
          <p:nvPr/>
        </p:nvGrpSpPr>
        <p:grpSpPr>
          <a:xfrm>
            <a:off x="-1549400" y="484188"/>
            <a:ext cx="1457323" cy="2511426"/>
            <a:chOff x="-1548679" y="353016"/>
            <a:chExt cx="1457116" cy="2511324"/>
          </a:xfrm>
        </p:grpSpPr>
        <p:sp>
          <p:nvSpPr>
            <p:cNvPr id="232" name="Shape 23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33" name="Shape 233"/>
            <p:cNvGrpSpPr/>
            <p:nvPr/>
          </p:nvGrpSpPr>
          <p:grpSpPr>
            <a:xfrm>
              <a:off x="-498688" y="2618960"/>
              <a:ext cx="407126" cy="245381"/>
              <a:chOff x="-474297" y="3592325"/>
              <a:chExt cx="348298" cy="222668"/>
            </a:xfrm>
          </p:grpSpPr>
          <p:pic>
            <p:nvPicPr>
              <p:cNvPr id="234" name="Shape 23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35" name="Shape 23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36" name="Shape 23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37" name="Shape 23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and Content purple">
    <p:spTree>
      <p:nvGrpSpPr>
        <p:cNvPr id="1" name="Shape 238"/>
        <p:cNvGrpSpPr/>
        <p:nvPr/>
      </p:nvGrpSpPr>
      <p:grpSpPr>
        <a:xfrm>
          <a:off x="0" y="0"/>
          <a:ext cx="0" cy="0"/>
          <a:chOff x="0" y="0"/>
          <a:chExt cx="0" cy="0"/>
        </a:xfrm>
      </p:grpSpPr>
      <p:sp>
        <p:nvSpPr>
          <p:cNvPr id="239" name="Shape 23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40" name="Shape 240"/>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241" name="Shape 241"/>
          <p:cNvGrpSpPr/>
          <p:nvPr/>
        </p:nvGrpSpPr>
        <p:grpSpPr>
          <a:xfrm>
            <a:off x="-1549400" y="484188"/>
            <a:ext cx="1457323" cy="2511426"/>
            <a:chOff x="-1548679" y="353016"/>
            <a:chExt cx="1457116" cy="2511324"/>
          </a:xfrm>
        </p:grpSpPr>
        <p:sp>
          <p:nvSpPr>
            <p:cNvPr id="242" name="Shape 24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43" name="Shape 243"/>
            <p:cNvGrpSpPr/>
            <p:nvPr/>
          </p:nvGrpSpPr>
          <p:grpSpPr>
            <a:xfrm>
              <a:off x="-498688" y="2618960"/>
              <a:ext cx="407126" cy="245381"/>
              <a:chOff x="-474297" y="3592325"/>
              <a:chExt cx="348298" cy="222668"/>
            </a:xfrm>
          </p:grpSpPr>
          <p:pic>
            <p:nvPicPr>
              <p:cNvPr id="244" name="Shape 24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45" name="Shape 24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46" name="Shape 24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47" name="Shape 24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and Content black">
    <p:spTree>
      <p:nvGrpSpPr>
        <p:cNvPr id="1" name="Shape 248"/>
        <p:cNvGrpSpPr/>
        <p:nvPr/>
      </p:nvGrpSpPr>
      <p:grpSpPr>
        <a:xfrm>
          <a:off x="0" y="0"/>
          <a:ext cx="0" cy="0"/>
          <a:chOff x="0" y="0"/>
          <a:chExt cx="0" cy="0"/>
        </a:xfrm>
      </p:grpSpPr>
      <p:sp>
        <p:nvSpPr>
          <p:cNvPr id="249" name="Shape 24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50" name="Shape 250"/>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251" name="Shape 251"/>
          <p:cNvGrpSpPr/>
          <p:nvPr/>
        </p:nvGrpSpPr>
        <p:grpSpPr>
          <a:xfrm>
            <a:off x="-1549400" y="484188"/>
            <a:ext cx="1457323" cy="2511426"/>
            <a:chOff x="-1548679" y="353016"/>
            <a:chExt cx="1457116" cy="2511324"/>
          </a:xfrm>
        </p:grpSpPr>
        <p:sp>
          <p:nvSpPr>
            <p:cNvPr id="252" name="Shape 25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53" name="Shape 253"/>
            <p:cNvGrpSpPr/>
            <p:nvPr/>
          </p:nvGrpSpPr>
          <p:grpSpPr>
            <a:xfrm>
              <a:off x="-498688" y="2618960"/>
              <a:ext cx="407126" cy="245381"/>
              <a:chOff x="-474297" y="3592325"/>
              <a:chExt cx="348298" cy="222668"/>
            </a:xfrm>
          </p:grpSpPr>
          <p:pic>
            <p:nvPicPr>
              <p:cNvPr id="254" name="Shape 25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255" name="Shape 25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56" name="Shape 25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57" name="Shape 257"/>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icture">
    <p:spTree>
      <p:nvGrpSpPr>
        <p:cNvPr id="1" name="Shape 258"/>
        <p:cNvGrpSpPr/>
        <p:nvPr/>
      </p:nvGrpSpPr>
      <p:grpSpPr>
        <a:xfrm>
          <a:off x="0" y="0"/>
          <a:ext cx="0" cy="0"/>
          <a:chOff x="0" y="0"/>
          <a:chExt cx="0" cy="0"/>
        </a:xfrm>
      </p:grpSpPr>
      <p:grpSp>
        <p:nvGrpSpPr>
          <p:cNvPr id="259" name="Shape 259"/>
          <p:cNvGrpSpPr/>
          <p:nvPr/>
        </p:nvGrpSpPr>
        <p:grpSpPr>
          <a:xfrm>
            <a:off x="-1912938" y="1743075"/>
            <a:ext cx="1912937" cy="2181223"/>
            <a:chOff x="-1913446" y="1203598"/>
            <a:chExt cx="1912800" cy="2181098"/>
          </a:xfrm>
        </p:grpSpPr>
        <p:sp>
          <p:nvSpPr>
            <p:cNvPr id="260" name="Shape 260"/>
            <p:cNvSpPr txBox="1"/>
            <p:nvPr/>
          </p:nvSpPr>
          <p:spPr>
            <a:xfrm>
              <a:off x="-1913446" y="1203598"/>
              <a:ext cx="1912800" cy="18927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Insert Image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1. </a:t>
              </a:r>
              <a:r>
                <a:rPr lang="en-US" sz="900" b="0" i="0" u="none" strike="noStrike" cap="none">
                  <a:solidFill>
                    <a:srgbClr val="757070"/>
                  </a:solidFill>
                  <a:latin typeface="Arial"/>
                  <a:ea typeface="Arial"/>
                  <a:cs typeface="Arial"/>
                  <a:sym typeface="Arial"/>
                </a:rPr>
                <a:t>Click thumbnail image insertion icon in the middle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placeholder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2. </a:t>
              </a:r>
              <a:r>
                <a:rPr lang="en-US" sz="900" b="0" i="0" u="none" strike="noStrike" cap="none">
                  <a:solidFill>
                    <a:srgbClr val="757070"/>
                  </a:solidFill>
                  <a:latin typeface="Arial"/>
                  <a:ea typeface="Arial"/>
                  <a:cs typeface="Arial"/>
                  <a:sym typeface="Arial"/>
                </a:rPr>
                <a:t>Insert the desired picture</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3. </a:t>
              </a:r>
              <a:r>
                <a:rPr lang="en-US" sz="900" b="0" i="0" u="none" strike="noStrike" cap="none">
                  <a:solidFill>
                    <a:srgbClr val="757070"/>
                  </a:solidFill>
                  <a:latin typeface="Arial"/>
                  <a:ea typeface="Arial"/>
                  <a:cs typeface="Arial"/>
                  <a:sym typeface="Arial"/>
                </a:rPr>
                <a:t>Click </a:t>
              </a:r>
              <a:r>
                <a:rPr lang="en-US" sz="900" b="1" i="0" u="none" strike="noStrike" cap="none">
                  <a:solidFill>
                    <a:srgbClr val="757070"/>
                  </a:solidFill>
                  <a:latin typeface="Arial"/>
                  <a:ea typeface="Arial"/>
                  <a:cs typeface="Arial"/>
                  <a:sym typeface="Arial"/>
                </a:rPr>
                <a:t>Crop</a:t>
              </a:r>
              <a:r>
                <a:rPr lang="en-US" sz="900" b="0" i="0" u="none" strike="noStrike" cap="none">
                  <a:solidFill>
                    <a:srgbClr val="757070"/>
                  </a:solidFill>
                  <a:latin typeface="Arial"/>
                  <a:ea typeface="Arial"/>
                  <a:cs typeface="Arial"/>
                  <a:sym typeface="Arial"/>
                </a:rPr>
                <a:t> to change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focus of the image / size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4. </a:t>
              </a:r>
              <a:r>
                <a:rPr lang="en-US" sz="900" b="0" i="0" u="none" strike="noStrike" cap="none">
                  <a:solidFill>
                    <a:srgbClr val="757070"/>
                  </a:solidFill>
                  <a:latin typeface="Arial"/>
                  <a:ea typeface="Arial"/>
                  <a:cs typeface="Arial"/>
                  <a:sym typeface="Arial"/>
                </a:rPr>
                <a:t>If you want to scale the image to hold the </a:t>
              </a:r>
              <a:r>
                <a:rPr lang="en-US" sz="900" b="1" i="0" u="none" strike="noStrike" cap="none">
                  <a:solidFill>
                    <a:srgbClr val="757070"/>
                  </a:solidFill>
                  <a:latin typeface="Arial"/>
                  <a:ea typeface="Arial"/>
                  <a:cs typeface="Arial"/>
                  <a:sym typeface="Arial"/>
                </a:rPr>
                <a:t>SHIFT</a:t>
              </a:r>
              <a:r>
                <a:rPr lang="en-US" sz="900" b="0" i="0" u="none" strike="noStrike" cap="none">
                  <a:solidFill>
                    <a:srgbClr val="757070"/>
                  </a:solidFill>
                  <a:latin typeface="Arial"/>
                  <a:ea typeface="Arial"/>
                  <a:cs typeface="Arial"/>
                  <a:sym typeface="Arial"/>
                </a:rPr>
                <a:t> button down while dragging the corners of the image</a:t>
              </a:r>
            </a:p>
          </p:txBody>
        </p:sp>
        <p:pic>
          <p:nvPicPr>
            <p:cNvPr id="261" name="Shape 261"/>
            <p:cNvPicPr preferRelativeResize="0"/>
            <p:nvPr/>
          </p:nvPicPr>
          <p:blipFill rotWithShape="1">
            <a:blip r:embed="rId2">
              <a:alphaModFix/>
            </a:blip>
            <a:srcRect/>
            <a:stretch/>
          </p:blipFill>
          <p:spPr>
            <a:xfrm>
              <a:off x="-421614" y="2244516"/>
              <a:ext cx="314400" cy="247500"/>
            </a:xfrm>
            <a:prstGeom prst="rect">
              <a:avLst/>
            </a:prstGeom>
            <a:noFill/>
            <a:ln>
              <a:noFill/>
            </a:ln>
          </p:spPr>
        </p:pic>
        <p:grpSp>
          <p:nvGrpSpPr>
            <p:cNvPr id="262" name="Shape 262"/>
            <p:cNvGrpSpPr/>
            <p:nvPr/>
          </p:nvGrpSpPr>
          <p:grpSpPr>
            <a:xfrm>
              <a:off x="-397492" y="3076185"/>
              <a:ext cx="259828" cy="308510"/>
              <a:chOff x="6851634" y="5892169"/>
              <a:chExt cx="252333" cy="299961"/>
            </a:xfrm>
          </p:grpSpPr>
          <p:pic>
            <p:nvPicPr>
              <p:cNvPr id="263" name="Shape 263"/>
              <p:cNvPicPr preferRelativeResize="0"/>
              <p:nvPr/>
            </p:nvPicPr>
            <p:blipFill rotWithShape="1">
              <a:blip r:embed="rId3">
                <a:alphaModFix/>
              </a:blip>
              <a:srcRect/>
              <a:stretch/>
            </p:blipFill>
            <p:spPr>
              <a:xfrm>
                <a:off x="6865170" y="5935032"/>
                <a:ext cx="238798" cy="257099"/>
              </a:xfrm>
              <a:prstGeom prst="rect">
                <a:avLst/>
              </a:prstGeom>
              <a:noFill/>
              <a:ln>
                <a:noFill/>
              </a:ln>
            </p:spPr>
          </p:pic>
          <p:sp>
            <p:nvSpPr>
              <p:cNvPr id="264" name="Shape 264"/>
              <p:cNvSpPr/>
              <p:nvPr/>
            </p:nvSpPr>
            <p:spPr>
              <a:xfrm>
                <a:off x="6851634" y="5892169"/>
                <a:ext cx="157200" cy="128699"/>
              </a:xfrm>
              <a:prstGeom prst="roundRect">
                <a:avLst>
                  <a:gd name="adj" fmla="val 16667"/>
                </a:avLst>
              </a:prstGeom>
              <a:noFill/>
              <a:ln w="19050" cap="flat" cmpd="sng">
                <a:solidFill>
                  <a:srgbClr val="E31E3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Arial"/>
                  <a:ea typeface="Arial"/>
                  <a:cs typeface="Arial"/>
                  <a:sym typeface="Arial"/>
                </a:endParaRPr>
              </a:p>
            </p:txBody>
          </p:sp>
        </p:grpSp>
      </p:grpSp>
      <p:sp>
        <p:nvSpPr>
          <p:cNvPr id="265" name="Shape 265"/>
          <p:cNvSpPr>
            <a:spLocks noGrp="1"/>
          </p:cNvSpPr>
          <p:nvPr>
            <p:ph type="pic" idx="2"/>
          </p:nvPr>
        </p:nvSpPr>
        <p:spPr>
          <a:xfrm>
            <a:off x="0" y="0"/>
            <a:ext cx="9144000" cy="51434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1pPr>
            <a:lvl2pPr marL="356616" marR="0" lvl="1" indent="-101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2pPr>
            <a:lvl3pPr marL="713232" marR="0" lvl="2" indent="-203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3pPr>
            <a:lvl4pPr marL="1069848" marR="0" lvl="3" indent="-304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4pPr>
            <a:lvl5pPr marL="1426464" marR="0" lvl="4" indent="-4063"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5pPr>
            <a:lvl6pPr marL="1783079" marR="0" lvl="5" indent="-5078"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6pPr>
            <a:lvl7pPr marL="2139696" marR="0" lvl="6" indent="-609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7pPr>
            <a:lvl8pPr marL="2496312" marR="0" lvl="7" indent="-711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8pPr>
            <a:lvl9pPr marL="2852928" marR="0" lvl="8" indent="-812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8"/>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69"/>
        <p:cNvGrpSpPr/>
        <p:nvPr/>
      </p:nvGrpSpPr>
      <p:grpSpPr>
        <a:xfrm>
          <a:off x="0" y="0"/>
          <a:ext cx="0" cy="0"/>
          <a:chOff x="0" y="0"/>
          <a:chExt cx="0" cy="0"/>
        </a:xfrm>
      </p:grpSpPr>
      <p:sp>
        <p:nvSpPr>
          <p:cNvPr id="270" name="Shape 270"/>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9pPr>
          </a:lstStyle>
          <a:p>
            <a:endParaRPr/>
          </a:p>
        </p:txBody>
      </p:sp>
      <p:sp>
        <p:nvSpPr>
          <p:cNvPr id="271" name="Shape 271"/>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9pPr>
          </a:lstStyle>
          <a:p>
            <a:endParaRPr/>
          </a:p>
        </p:txBody>
      </p:sp>
      <p:sp>
        <p:nvSpPr>
          <p:cNvPr id="272" name="Shape 272"/>
          <p:cNvSpPr txBox="1">
            <a:spLocks noGrp="1"/>
          </p:cNvSpPr>
          <p:nvPr>
            <p:ph type="sldNum" idx="12"/>
          </p:nvPr>
        </p:nvSpPr>
        <p:spPr>
          <a:xfrm>
            <a:off x="8472488" y="4662487"/>
            <a:ext cx="549275" cy="393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75" name="Shape 275"/>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76" name="Shape 276"/>
          <p:cNvSpPr txBox="1">
            <a:spLocks noGrp="1"/>
          </p:cNvSpPr>
          <p:nvPr>
            <p:ph type="sldNum" idx="12"/>
          </p:nvPr>
        </p:nvSpPr>
        <p:spPr>
          <a:xfrm>
            <a:off x="8472488" y="4662487"/>
            <a:ext cx="549275" cy="393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7"/>
        <p:cNvGrpSpPr/>
        <p:nvPr/>
      </p:nvGrpSpPr>
      <p:grpSpPr>
        <a:xfrm>
          <a:off x="0" y="0"/>
          <a:ext cx="0" cy="0"/>
          <a:chOff x="0" y="0"/>
          <a:chExt cx="0" cy="0"/>
        </a:xfrm>
      </p:grpSpPr>
      <p:sp>
        <p:nvSpPr>
          <p:cNvPr id="278" name="Shape 278"/>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9pPr>
          </a:lstStyle>
          <a:p>
            <a:endParaRPr/>
          </a:p>
        </p:txBody>
      </p:sp>
      <p:sp>
        <p:nvSpPr>
          <p:cNvPr id="279" name="Shape 279"/>
          <p:cNvSpPr txBox="1">
            <a:spLocks noGrp="1"/>
          </p:cNvSpPr>
          <p:nvPr>
            <p:ph type="sldNum" idx="12"/>
          </p:nvPr>
        </p:nvSpPr>
        <p:spPr>
          <a:xfrm>
            <a:off x="8472488" y="4662487"/>
            <a:ext cx="549275" cy="3937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el and text orange">
    <p:spTree>
      <p:nvGrpSpPr>
        <p:cNvPr id="1" name="Shape 283"/>
        <p:cNvGrpSpPr/>
        <p:nvPr/>
      </p:nvGrpSpPr>
      <p:grpSpPr>
        <a:xfrm>
          <a:off x="0" y="0"/>
          <a:ext cx="0" cy="0"/>
          <a:chOff x="0" y="0"/>
          <a:chExt cx="0" cy="0"/>
        </a:xfrm>
      </p:grpSpPr>
      <p:sp>
        <p:nvSpPr>
          <p:cNvPr id="284" name="Shape 284"/>
          <p:cNvSpPr/>
          <p:nvPr/>
        </p:nvSpPr>
        <p:spPr>
          <a:xfrm rot="10800000" flipH="1">
            <a:off x="8108950" y="-32"/>
            <a:ext cx="1034999" cy="13037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85" name="Shape 285"/>
          <p:cNvPicPr preferRelativeResize="0"/>
          <p:nvPr/>
        </p:nvPicPr>
        <p:blipFill rotWithShape="1">
          <a:blip r:embed="rId2">
            <a:alphaModFix/>
          </a:blip>
          <a:srcRect/>
          <a:stretch/>
        </p:blipFill>
        <p:spPr>
          <a:xfrm>
            <a:off x="8397275" y="159830"/>
            <a:ext cx="615900" cy="225299"/>
          </a:xfrm>
          <a:prstGeom prst="rect">
            <a:avLst/>
          </a:prstGeom>
          <a:noFill/>
          <a:ln>
            <a:noFill/>
          </a:ln>
        </p:spPr>
      </p:pic>
      <p:grpSp>
        <p:nvGrpSpPr>
          <p:cNvPr id="286" name="Shape 286"/>
          <p:cNvGrpSpPr/>
          <p:nvPr/>
        </p:nvGrpSpPr>
        <p:grpSpPr>
          <a:xfrm>
            <a:off x="-1549335" y="1749409"/>
            <a:ext cx="1457264" cy="2511311"/>
            <a:chOff x="-1548679" y="353016"/>
            <a:chExt cx="1457118" cy="2511311"/>
          </a:xfrm>
        </p:grpSpPr>
        <p:sp>
          <p:nvSpPr>
            <p:cNvPr id="287" name="Shape 287"/>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288" name="Shape 288"/>
            <p:cNvGrpSpPr/>
            <p:nvPr/>
          </p:nvGrpSpPr>
          <p:grpSpPr>
            <a:xfrm>
              <a:off x="-498687" y="2618946"/>
              <a:ext cx="407126" cy="245381"/>
              <a:chOff x="-474297" y="3592325"/>
              <a:chExt cx="348299" cy="222669"/>
            </a:xfrm>
          </p:grpSpPr>
          <p:pic>
            <p:nvPicPr>
              <p:cNvPr id="289" name="Shape 289"/>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290" name="Shape 290"/>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291" name="Shape 291"/>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292" name="Shape 29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93" name="Shape 29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pink">
    <p:spTree>
      <p:nvGrpSpPr>
        <p:cNvPr id="1" name="Shape 32"/>
        <p:cNvGrpSpPr/>
        <p:nvPr/>
      </p:nvGrpSpPr>
      <p:grpSpPr>
        <a:xfrm>
          <a:off x="0" y="0"/>
          <a:ext cx="0" cy="0"/>
          <a:chOff x="0" y="0"/>
          <a:chExt cx="0" cy="0"/>
        </a:xfrm>
      </p:grpSpPr>
      <p:sp>
        <p:nvSpPr>
          <p:cNvPr id="33" name="Shape 33"/>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 name="Shape 34"/>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5" name="Shape 35"/>
          <p:cNvPicPr preferRelativeResize="0"/>
          <p:nvPr/>
        </p:nvPicPr>
        <p:blipFill rotWithShape="1">
          <a:blip r:embed="rId2">
            <a:alphaModFix/>
          </a:blip>
          <a:srcRect/>
          <a:stretch/>
        </p:blipFill>
        <p:spPr>
          <a:xfrm>
            <a:off x="601662" y="641350"/>
            <a:ext cx="1735136" cy="635000"/>
          </a:xfrm>
          <a:prstGeom prst="rect">
            <a:avLst/>
          </a:prstGeom>
          <a:noFill/>
          <a:ln>
            <a:noFill/>
          </a:ln>
        </p:spPr>
      </p:pic>
      <p:sp>
        <p:nvSpPr>
          <p:cNvPr id="36" name="Shape 36"/>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7" name="Shape 37"/>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orange">
    <p:spTree>
      <p:nvGrpSpPr>
        <p:cNvPr id="1" name="Shape 294"/>
        <p:cNvGrpSpPr/>
        <p:nvPr/>
      </p:nvGrpSpPr>
      <p:grpSpPr>
        <a:xfrm>
          <a:off x="0" y="0"/>
          <a:ext cx="0" cy="0"/>
          <a:chOff x="0" y="0"/>
          <a:chExt cx="0" cy="0"/>
        </a:xfrm>
      </p:grpSpPr>
      <p:sp>
        <p:nvSpPr>
          <p:cNvPr id="295" name="Shape 295"/>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96" name="Shape 296"/>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297" name="Shape 297"/>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298" name="Shape 298"/>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299" name="Shape 299"/>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reaker orange">
    <p:spTree>
      <p:nvGrpSpPr>
        <p:cNvPr id="1" name="Shape 300"/>
        <p:cNvGrpSpPr/>
        <p:nvPr/>
      </p:nvGrpSpPr>
      <p:grpSpPr>
        <a:xfrm>
          <a:off x="0" y="0"/>
          <a:ext cx="0" cy="0"/>
          <a:chOff x="0" y="0"/>
          <a:chExt cx="0" cy="0"/>
        </a:xfrm>
      </p:grpSpPr>
      <p:sp>
        <p:nvSpPr>
          <p:cNvPr id="301" name="Shape 301"/>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02" name="Shape 302"/>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03" name="Shape 303"/>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304" name="Shape 304"/>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pink">
    <p:spTree>
      <p:nvGrpSpPr>
        <p:cNvPr id="1" name="Shape 305"/>
        <p:cNvGrpSpPr/>
        <p:nvPr/>
      </p:nvGrpSpPr>
      <p:grpSpPr>
        <a:xfrm>
          <a:off x="0" y="0"/>
          <a:ext cx="0" cy="0"/>
          <a:chOff x="0" y="0"/>
          <a:chExt cx="0" cy="0"/>
        </a:xfrm>
      </p:grpSpPr>
      <p:sp>
        <p:nvSpPr>
          <p:cNvPr id="306" name="Shape 306"/>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7" name="Shape 307"/>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08" name="Shape 308"/>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309" name="Shape 309"/>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Shape 310"/>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el and text pink">
    <p:spTree>
      <p:nvGrpSpPr>
        <p:cNvPr id="1" name="Shape 311"/>
        <p:cNvGrpSpPr/>
        <p:nvPr/>
      </p:nvGrpSpPr>
      <p:grpSpPr>
        <a:xfrm>
          <a:off x="0" y="0"/>
          <a:ext cx="0" cy="0"/>
          <a:chOff x="0" y="0"/>
          <a:chExt cx="0" cy="0"/>
        </a:xfrm>
      </p:grpSpPr>
      <p:sp>
        <p:nvSpPr>
          <p:cNvPr id="312" name="Shape 31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13" name="Shape 313"/>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314" name="Shape 314"/>
          <p:cNvGrpSpPr/>
          <p:nvPr/>
        </p:nvGrpSpPr>
        <p:grpSpPr>
          <a:xfrm>
            <a:off x="-1549335" y="1749409"/>
            <a:ext cx="1457264" cy="2511311"/>
            <a:chOff x="-1548679" y="353016"/>
            <a:chExt cx="1457118" cy="2511311"/>
          </a:xfrm>
        </p:grpSpPr>
        <p:sp>
          <p:nvSpPr>
            <p:cNvPr id="315" name="Shape 31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316" name="Shape 316"/>
            <p:cNvGrpSpPr/>
            <p:nvPr/>
          </p:nvGrpSpPr>
          <p:grpSpPr>
            <a:xfrm>
              <a:off x="-498687" y="2618946"/>
              <a:ext cx="407126" cy="245381"/>
              <a:chOff x="-474297" y="3592325"/>
              <a:chExt cx="348299" cy="222669"/>
            </a:xfrm>
          </p:grpSpPr>
          <p:pic>
            <p:nvPicPr>
              <p:cNvPr id="317" name="Shape 31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318" name="Shape 31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319" name="Shape 31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320" name="Shape 32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21" name="Shape 321"/>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blue">
    <p:spTree>
      <p:nvGrpSpPr>
        <p:cNvPr id="1" name="Shape 322"/>
        <p:cNvGrpSpPr/>
        <p:nvPr/>
      </p:nvGrpSpPr>
      <p:grpSpPr>
        <a:xfrm>
          <a:off x="0" y="0"/>
          <a:ext cx="0" cy="0"/>
          <a:chOff x="0" y="0"/>
          <a:chExt cx="0" cy="0"/>
        </a:xfrm>
      </p:grpSpPr>
      <p:sp>
        <p:nvSpPr>
          <p:cNvPr id="323" name="Shape 323"/>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24" name="Shape 324"/>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25" name="Shape 325"/>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326" name="Shape 326"/>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27" name="Shape 327"/>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yellow">
    <p:spTree>
      <p:nvGrpSpPr>
        <p:cNvPr id="1" name="Shape 328"/>
        <p:cNvGrpSpPr/>
        <p:nvPr/>
      </p:nvGrpSpPr>
      <p:grpSpPr>
        <a:xfrm>
          <a:off x="0" y="0"/>
          <a:ext cx="0" cy="0"/>
          <a:chOff x="0" y="0"/>
          <a:chExt cx="0" cy="0"/>
        </a:xfrm>
      </p:grpSpPr>
      <p:sp>
        <p:nvSpPr>
          <p:cNvPr id="329" name="Shape 329"/>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0" name="Shape 330"/>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31" name="Shape 331"/>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332" name="Shape 332"/>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33" name="Shape 333"/>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green ">
    <p:spTree>
      <p:nvGrpSpPr>
        <p:cNvPr id="1" name="Shape 334"/>
        <p:cNvGrpSpPr/>
        <p:nvPr/>
      </p:nvGrpSpPr>
      <p:grpSpPr>
        <a:xfrm>
          <a:off x="0" y="0"/>
          <a:ext cx="0" cy="0"/>
          <a:chOff x="0" y="0"/>
          <a:chExt cx="0" cy="0"/>
        </a:xfrm>
      </p:grpSpPr>
      <p:sp>
        <p:nvSpPr>
          <p:cNvPr id="335" name="Shape 335"/>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6" name="Shape 336"/>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37" name="Shape 337"/>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338" name="Shape 338"/>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339" name="Shape 339"/>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purple">
    <p:spTree>
      <p:nvGrpSpPr>
        <p:cNvPr id="1" name="Shape 340"/>
        <p:cNvGrpSpPr/>
        <p:nvPr/>
      </p:nvGrpSpPr>
      <p:grpSpPr>
        <a:xfrm>
          <a:off x="0" y="0"/>
          <a:ext cx="0" cy="0"/>
          <a:chOff x="0" y="0"/>
          <a:chExt cx="0" cy="0"/>
        </a:xfrm>
      </p:grpSpPr>
      <p:sp>
        <p:nvSpPr>
          <p:cNvPr id="341" name="Shape 341"/>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2" name="Shape 342"/>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43" name="Shape 343"/>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344" name="Shape 344"/>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Roboto"/>
              <a:buNone/>
              <a:defRPr sz="3600" b="1" i="0" u="none" strike="noStrike" cap="none">
                <a:solidFill>
                  <a:schemeClr val="lt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345" name="Shape 345"/>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1pPr>
            <a:lvl2pPr marL="482598" marR="0" lvl="1" indent="25401"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2pPr>
            <a:lvl3pPr marL="609599" marR="0" lvl="2" indent="50801" algn="l" rtl="0">
              <a:lnSpc>
                <a:spcPct val="100000"/>
              </a:lnSpc>
              <a:spcBef>
                <a:spcPts val="0"/>
              </a:spcBef>
              <a:spcAft>
                <a:spcPts val="0"/>
              </a:spcAft>
              <a:buNone/>
              <a:defRPr sz="2000" b="0" i="0" u="none" strike="noStrike" cap="none">
                <a:solidFill>
                  <a:schemeClr val="lt1"/>
                </a:solidFill>
                <a:latin typeface="Roboto"/>
                <a:ea typeface="Roboto"/>
                <a:cs typeface="Roboto"/>
                <a:sym typeface="Roboto"/>
              </a:defRPr>
            </a:lvl3pPr>
            <a:lvl4pPr marL="761999" marR="0" lvl="3" indent="63501" algn="l" rtl="0">
              <a:lnSpc>
                <a:spcPct val="100000"/>
              </a:lnSpc>
              <a:spcBef>
                <a:spcPts val="0"/>
              </a:spcBef>
              <a:spcAft>
                <a:spcPts val="0"/>
              </a:spcAft>
              <a:buNone/>
              <a:defRPr sz="1800" b="0" i="0" u="none" strike="noStrike" cap="none">
                <a:solidFill>
                  <a:schemeClr val="lt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lt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Title blue II">
    <p:spTree>
      <p:nvGrpSpPr>
        <p:cNvPr id="1" name="Shape 346"/>
        <p:cNvGrpSpPr/>
        <p:nvPr/>
      </p:nvGrpSpPr>
      <p:grpSpPr>
        <a:xfrm>
          <a:off x="0" y="0"/>
          <a:ext cx="0" cy="0"/>
          <a:chOff x="0" y="0"/>
          <a:chExt cx="0" cy="0"/>
        </a:xfrm>
      </p:grpSpPr>
      <p:sp>
        <p:nvSpPr>
          <p:cNvPr id="347" name="Shape 347"/>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48" name="Shape 348"/>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49" name="Shape 349"/>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50" name="Shape 350"/>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yellow II">
    <p:spTree>
      <p:nvGrpSpPr>
        <p:cNvPr id="1" name="Shape 351"/>
        <p:cNvGrpSpPr/>
        <p:nvPr/>
      </p:nvGrpSpPr>
      <p:grpSpPr>
        <a:xfrm>
          <a:off x="0" y="0"/>
          <a:ext cx="0" cy="0"/>
          <a:chOff x="0" y="0"/>
          <a:chExt cx="0" cy="0"/>
        </a:xfrm>
      </p:grpSpPr>
      <p:sp>
        <p:nvSpPr>
          <p:cNvPr id="352" name="Shape 352"/>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3" name="Shape 353"/>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54" name="Shape 354"/>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55" name="Shape 355"/>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el and text pink">
    <p:spTree>
      <p:nvGrpSpPr>
        <p:cNvPr id="1" name="Shape 38"/>
        <p:cNvGrpSpPr/>
        <p:nvPr/>
      </p:nvGrpSpPr>
      <p:grpSpPr>
        <a:xfrm>
          <a:off x="0" y="0"/>
          <a:ext cx="0" cy="0"/>
          <a:chOff x="0" y="0"/>
          <a:chExt cx="0" cy="0"/>
        </a:xfrm>
      </p:grpSpPr>
      <p:sp>
        <p:nvSpPr>
          <p:cNvPr id="39" name="Shape 39"/>
          <p:cNvSpPr/>
          <p:nvPr/>
        </p:nvSpPr>
        <p:spPr>
          <a:xfrm>
            <a:off x="8108950" y="3832225"/>
            <a:ext cx="1035048" cy="1311275"/>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0" name="Shape 40"/>
          <p:cNvPicPr preferRelativeResize="0"/>
          <p:nvPr/>
        </p:nvPicPr>
        <p:blipFill rotWithShape="1">
          <a:blip r:embed="rId2">
            <a:alphaModFix/>
          </a:blip>
          <a:srcRect/>
          <a:stretch/>
        </p:blipFill>
        <p:spPr>
          <a:xfrm>
            <a:off x="8312150" y="4773612"/>
            <a:ext cx="615949" cy="225425"/>
          </a:xfrm>
          <a:prstGeom prst="rect">
            <a:avLst/>
          </a:prstGeom>
          <a:noFill/>
          <a:ln>
            <a:noFill/>
          </a:ln>
        </p:spPr>
      </p:pic>
      <p:grpSp>
        <p:nvGrpSpPr>
          <p:cNvPr id="41" name="Shape 41"/>
          <p:cNvGrpSpPr/>
          <p:nvPr/>
        </p:nvGrpSpPr>
        <p:grpSpPr>
          <a:xfrm>
            <a:off x="-1549400" y="1749424"/>
            <a:ext cx="1457323" cy="2511426"/>
            <a:chOff x="-1548679" y="353016"/>
            <a:chExt cx="1457116" cy="2511324"/>
          </a:xfrm>
        </p:grpSpPr>
        <p:sp>
          <p:nvSpPr>
            <p:cNvPr id="42" name="Shape 4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3" name="Shape 43"/>
            <p:cNvGrpSpPr/>
            <p:nvPr/>
          </p:nvGrpSpPr>
          <p:grpSpPr>
            <a:xfrm>
              <a:off x="-498688" y="2618960"/>
              <a:ext cx="407126" cy="245381"/>
              <a:chOff x="-474297" y="3592325"/>
              <a:chExt cx="348298" cy="222668"/>
            </a:xfrm>
          </p:grpSpPr>
          <p:pic>
            <p:nvPicPr>
              <p:cNvPr id="44" name="Shape 44"/>
              <p:cNvPicPr preferRelativeResize="0"/>
              <p:nvPr/>
            </p:nvPicPr>
            <p:blipFill rotWithShape="1">
              <a:blip r:embed="rId3">
                <a:alphaModFix/>
              </a:blip>
              <a:srcRect/>
              <a:stretch/>
            </p:blipFill>
            <p:spPr>
              <a:xfrm>
                <a:off x="-474297" y="3592325"/>
                <a:ext cx="348298" cy="222599"/>
              </a:xfrm>
              <a:prstGeom prst="rect">
                <a:avLst/>
              </a:prstGeom>
              <a:noFill/>
              <a:ln>
                <a:noFill/>
              </a:ln>
            </p:spPr>
          </p:pic>
          <p:sp>
            <p:nvSpPr>
              <p:cNvPr id="45" name="Shape 45"/>
              <p:cNvSpPr/>
              <p:nvPr/>
            </p:nvSpPr>
            <p:spPr>
              <a:xfrm>
                <a:off x="-297232" y="3594614"/>
                <a:ext cx="171000" cy="211800"/>
              </a:xfrm>
              <a:prstGeom prst="rect">
                <a:avLst/>
              </a:prstGeom>
              <a:solidFill>
                <a:srgbClr val="FFFFFF">
                  <a:alpha val="64705"/>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6" name="Shape 4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7" name="Shape 4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Shape 48"/>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green II">
    <p:spTree>
      <p:nvGrpSpPr>
        <p:cNvPr id="1" name="Shape 356"/>
        <p:cNvGrpSpPr/>
        <p:nvPr/>
      </p:nvGrpSpPr>
      <p:grpSpPr>
        <a:xfrm>
          <a:off x="0" y="0"/>
          <a:ext cx="0" cy="0"/>
          <a:chOff x="0" y="0"/>
          <a:chExt cx="0" cy="0"/>
        </a:xfrm>
      </p:grpSpPr>
      <p:sp>
        <p:nvSpPr>
          <p:cNvPr id="357" name="Shape 357"/>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8" name="Shape 358"/>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59" name="Shape 359"/>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60" name="Shape 360"/>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pink II">
    <p:spTree>
      <p:nvGrpSpPr>
        <p:cNvPr id="1" name="Shape 361"/>
        <p:cNvGrpSpPr/>
        <p:nvPr/>
      </p:nvGrpSpPr>
      <p:grpSpPr>
        <a:xfrm>
          <a:off x="0" y="0"/>
          <a:ext cx="0" cy="0"/>
          <a:chOff x="0" y="0"/>
          <a:chExt cx="0" cy="0"/>
        </a:xfrm>
      </p:grpSpPr>
      <p:sp>
        <p:nvSpPr>
          <p:cNvPr id="362" name="Shape 362"/>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3" name="Shape 363"/>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64" name="Shape 364"/>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65" name="Shape 365"/>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orange II">
    <p:spTree>
      <p:nvGrpSpPr>
        <p:cNvPr id="1" name="Shape 366"/>
        <p:cNvGrpSpPr/>
        <p:nvPr/>
      </p:nvGrpSpPr>
      <p:grpSpPr>
        <a:xfrm>
          <a:off x="0" y="0"/>
          <a:ext cx="0" cy="0"/>
          <a:chOff x="0" y="0"/>
          <a:chExt cx="0" cy="0"/>
        </a:xfrm>
      </p:grpSpPr>
      <p:sp>
        <p:nvSpPr>
          <p:cNvPr id="367" name="Shape 367"/>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68" name="Shape 368"/>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69" name="Shape 369"/>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70" name="Shape 370"/>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purple II">
    <p:spTree>
      <p:nvGrpSpPr>
        <p:cNvPr id="1" name="Shape 371"/>
        <p:cNvGrpSpPr/>
        <p:nvPr/>
      </p:nvGrpSpPr>
      <p:grpSpPr>
        <a:xfrm>
          <a:off x="0" y="0"/>
          <a:ext cx="0" cy="0"/>
          <a:chOff x="0" y="0"/>
          <a:chExt cx="0" cy="0"/>
        </a:xfrm>
      </p:grpSpPr>
      <p:sp>
        <p:nvSpPr>
          <p:cNvPr id="372" name="Shape 372"/>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73" name="Shape 373"/>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74" name="Shape 374"/>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375" name="Shape 375"/>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reaker blue">
    <p:spTree>
      <p:nvGrpSpPr>
        <p:cNvPr id="1" name="Shape 376"/>
        <p:cNvGrpSpPr/>
        <p:nvPr/>
      </p:nvGrpSpPr>
      <p:grpSpPr>
        <a:xfrm>
          <a:off x="0" y="0"/>
          <a:ext cx="0" cy="0"/>
          <a:chOff x="0" y="0"/>
          <a:chExt cx="0" cy="0"/>
        </a:xfrm>
      </p:grpSpPr>
      <p:sp>
        <p:nvSpPr>
          <p:cNvPr id="377" name="Shape 377"/>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78" name="Shape 378"/>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379" name="Shape 379"/>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80" name="Shape 380"/>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381" name="Shape 381"/>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reaker yellow">
    <p:spTree>
      <p:nvGrpSpPr>
        <p:cNvPr id="1" name="Shape 382"/>
        <p:cNvGrpSpPr/>
        <p:nvPr/>
      </p:nvGrpSpPr>
      <p:grpSpPr>
        <a:xfrm>
          <a:off x="0" y="0"/>
          <a:ext cx="0" cy="0"/>
          <a:chOff x="0" y="0"/>
          <a:chExt cx="0" cy="0"/>
        </a:xfrm>
      </p:grpSpPr>
      <p:sp>
        <p:nvSpPr>
          <p:cNvPr id="383" name="Shape 383"/>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84" name="Shape 384"/>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385" name="Shape 385"/>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386" name="Shape 386"/>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387" name="Shape 387"/>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Breaker green">
    <p:spTree>
      <p:nvGrpSpPr>
        <p:cNvPr id="1" name="Shape 388"/>
        <p:cNvGrpSpPr/>
        <p:nvPr/>
      </p:nvGrpSpPr>
      <p:grpSpPr>
        <a:xfrm>
          <a:off x="0" y="0"/>
          <a:ext cx="0" cy="0"/>
          <a:chOff x="0" y="0"/>
          <a:chExt cx="0" cy="0"/>
        </a:xfrm>
      </p:grpSpPr>
      <p:sp>
        <p:nvSpPr>
          <p:cNvPr id="389" name="Shape 389"/>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90" name="Shape 390"/>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91" name="Shape 391"/>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392" name="Shape 392"/>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393" name="Shape 393"/>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Breaker pink">
    <p:spTree>
      <p:nvGrpSpPr>
        <p:cNvPr id="1" name="Shape 394"/>
        <p:cNvGrpSpPr/>
        <p:nvPr/>
      </p:nvGrpSpPr>
      <p:grpSpPr>
        <a:xfrm>
          <a:off x="0" y="0"/>
          <a:ext cx="0" cy="0"/>
          <a:chOff x="0" y="0"/>
          <a:chExt cx="0" cy="0"/>
        </a:xfrm>
      </p:grpSpPr>
      <p:sp>
        <p:nvSpPr>
          <p:cNvPr id="395" name="Shape 395"/>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396" name="Shape 396"/>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397" name="Shape 397"/>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398" name="Shape 398"/>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399" name="Shape 399"/>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Breaker purple">
    <p:spTree>
      <p:nvGrpSpPr>
        <p:cNvPr id="1" name="Shape 400"/>
        <p:cNvGrpSpPr/>
        <p:nvPr/>
      </p:nvGrpSpPr>
      <p:grpSpPr>
        <a:xfrm>
          <a:off x="0" y="0"/>
          <a:ext cx="0" cy="0"/>
          <a:chOff x="0" y="0"/>
          <a:chExt cx="0" cy="0"/>
        </a:xfrm>
      </p:grpSpPr>
      <p:sp>
        <p:nvSpPr>
          <p:cNvPr id="401" name="Shape 401"/>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402" name="Shape 402"/>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03" name="Shape 403"/>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404" name="Shape 404"/>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405" name="Shape 405"/>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el and text blue">
    <p:spTree>
      <p:nvGrpSpPr>
        <p:cNvPr id="1" name="Shape 406"/>
        <p:cNvGrpSpPr/>
        <p:nvPr/>
      </p:nvGrpSpPr>
      <p:grpSpPr>
        <a:xfrm>
          <a:off x="0" y="0"/>
          <a:ext cx="0" cy="0"/>
          <a:chOff x="0" y="0"/>
          <a:chExt cx="0" cy="0"/>
        </a:xfrm>
      </p:grpSpPr>
      <p:sp>
        <p:nvSpPr>
          <p:cNvPr id="407" name="Shape 407"/>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08" name="Shape 408"/>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409" name="Shape 409"/>
          <p:cNvGrpSpPr/>
          <p:nvPr/>
        </p:nvGrpSpPr>
        <p:grpSpPr>
          <a:xfrm>
            <a:off x="-1549335" y="1749409"/>
            <a:ext cx="1457264" cy="2511311"/>
            <a:chOff x="-1548679" y="353016"/>
            <a:chExt cx="1457118" cy="2511311"/>
          </a:xfrm>
        </p:grpSpPr>
        <p:sp>
          <p:nvSpPr>
            <p:cNvPr id="410" name="Shape 410"/>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11" name="Shape 411"/>
            <p:cNvGrpSpPr/>
            <p:nvPr/>
          </p:nvGrpSpPr>
          <p:grpSpPr>
            <a:xfrm>
              <a:off x="-498687" y="2618946"/>
              <a:ext cx="407126" cy="245381"/>
              <a:chOff x="-474297" y="3592325"/>
              <a:chExt cx="348299" cy="222669"/>
            </a:xfrm>
          </p:grpSpPr>
          <p:pic>
            <p:nvPicPr>
              <p:cNvPr id="412" name="Shape 412"/>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13" name="Shape 413"/>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14" name="Shape 414"/>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15" name="Shape 41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16" name="Shape 416"/>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blue">
    <p:spTree>
      <p:nvGrpSpPr>
        <p:cNvPr id="1" name="Shape 49"/>
        <p:cNvGrpSpPr/>
        <p:nvPr/>
      </p:nvGrpSpPr>
      <p:grpSpPr>
        <a:xfrm>
          <a:off x="0" y="0"/>
          <a:ext cx="0" cy="0"/>
          <a:chOff x="0" y="0"/>
          <a:chExt cx="0" cy="0"/>
        </a:xfrm>
      </p:grpSpPr>
      <p:sp>
        <p:nvSpPr>
          <p:cNvPr id="50" name="Shape 50"/>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1" name="Shape 51"/>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52" name="Shape 52"/>
          <p:cNvPicPr preferRelativeResize="0"/>
          <p:nvPr/>
        </p:nvPicPr>
        <p:blipFill rotWithShape="1">
          <a:blip r:embed="rId2">
            <a:alphaModFix/>
          </a:blip>
          <a:srcRect/>
          <a:stretch/>
        </p:blipFill>
        <p:spPr>
          <a:xfrm>
            <a:off x="601662" y="641350"/>
            <a:ext cx="1736724" cy="631825"/>
          </a:xfrm>
          <a:prstGeom prst="rect">
            <a:avLst/>
          </a:prstGeom>
          <a:noFill/>
          <a:ln>
            <a:noFill/>
          </a:ln>
        </p:spPr>
      </p:pic>
      <p:sp>
        <p:nvSpPr>
          <p:cNvPr id="53" name="Shape 53"/>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Shape 54"/>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el and text yellow">
    <p:spTree>
      <p:nvGrpSpPr>
        <p:cNvPr id="1" name="Shape 417"/>
        <p:cNvGrpSpPr/>
        <p:nvPr/>
      </p:nvGrpSpPr>
      <p:grpSpPr>
        <a:xfrm>
          <a:off x="0" y="0"/>
          <a:ext cx="0" cy="0"/>
          <a:chOff x="0" y="0"/>
          <a:chExt cx="0" cy="0"/>
        </a:xfrm>
      </p:grpSpPr>
      <p:sp>
        <p:nvSpPr>
          <p:cNvPr id="418" name="Shape 418"/>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19" name="Shape 419"/>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420" name="Shape 420"/>
          <p:cNvGrpSpPr/>
          <p:nvPr/>
        </p:nvGrpSpPr>
        <p:grpSpPr>
          <a:xfrm>
            <a:off x="-1549335" y="1749409"/>
            <a:ext cx="1457264" cy="2511311"/>
            <a:chOff x="-1548679" y="353016"/>
            <a:chExt cx="1457118" cy="2511311"/>
          </a:xfrm>
        </p:grpSpPr>
        <p:sp>
          <p:nvSpPr>
            <p:cNvPr id="421" name="Shape 421"/>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22" name="Shape 422"/>
            <p:cNvGrpSpPr/>
            <p:nvPr/>
          </p:nvGrpSpPr>
          <p:grpSpPr>
            <a:xfrm>
              <a:off x="-498687" y="2618946"/>
              <a:ext cx="407126" cy="245381"/>
              <a:chOff x="-474297" y="3592325"/>
              <a:chExt cx="348299" cy="222669"/>
            </a:xfrm>
          </p:grpSpPr>
          <p:pic>
            <p:nvPicPr>
              <p:cNvPr id="423" name="Shape 423"/>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24" name="Shape 424"/>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25" name="Shape 425"/>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26" name="Shape 42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Roboto"/>
              <a:buNone/>
              <a:defRPr sz="4000" b="1" i="0" u="none" strike="noStrike" cap="none">
                <a:solidFill>
                  <a:schemeClr val="dk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427" name="Shape 427"/>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1pPr>
            <a:lvl2pPr marL="482598" marR="0" lvl="1" indent="25401"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2pPr>
            <a:lvl3pPr marL="609599" marR="0" lvl="2" indent="50801" algn="l" rtl="0">
              <a:lnSpc>
                <a:spcPct val="100000"/>
              </a:lnSpc>
              <a:spcBef>
                <a:spcPts val="0"/>
              </a:spcBef>
              <a:spcAft>
                <a:spcPts val="0"/>
              </a:spcAft>
              <a:buNone/>
              <a:defRPr sz="2000" b="0" i="0" u="none" strike="noStrike" cap="none">
                <a:solidFill>
                  <a:schemeClr val="dk1"/>
                </a:solidFill>
                <a:latin typeface="Roboto"/>
                <a:ea typeface="Roboto"/>
                <a:cs typeface="Roboto"/>
                <a:sym typeface="Roboto"/>
              </a:defRPr>
            </a:lvl3pPr>
            <a:lvl4pPr marL="761999" marR="0" lvl="3" indent="63501" algn="l" rtl="0">
              <a:lnSpc>
                <a:spcPct val="100000"/>
              </a:lnSpc>
              <a:spcBef>
                <a:spcPts val="0"/>
              </a:spcBef>
              <a:spcAft>
                <a:spcPts val="0"/>
              </a:spcAft>
              <a:buNone/>
              <a:defRPr sz="1800" b="0" i="0" u="none" strike="noStrike" cap="none">
                <a:solidFill>
                  <a:schemeClr val="dk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dk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el and text green">
    <p:spTree>
      <p:nvGrpSpPr>
        <p:cNvPr id="1" name="Shape 428"/>
        <p:cNvGrpSpPr/>
        <p:nvPr/>
      </p:nvGrpSpPr>
      <p:grpSpPr>
        <a:xfrm>
          <a:off x="0" y="0"/>
          <a:ext cx="0" cy="0"/>
          <a:chOff x="0" y="0"/>
          <a:chExt cx="0" cy="0"/>
        </a:xfrm>
      </p:grpSpPr>
      <p:sp>
        <p:nvSpPr>
          <p:cNvPr id="429" name="Shape 429"/>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30" name="Shape 430"/>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431" name="Shape 431"/>
          <p:cNvGrpSpPr/>
          <p:nvPr/>
        </p:nvGrpSpPr>
        <p:grpSpPr>
          <a:xfrm>
            <a:off x="-1549335" y="1749409"/>
            <a:ext cx="1457264" cy="2511311"/>
            <a:chOff x="-1548679" y="353016"/>
            <a:chExt cx="1457118" cy="2511311"/>
          </a:xfrm>
        </p:grpSpPr>
        <p:sp>
          <p:nvSpPr>
            <p:cNvPr id="432" name="Shape 432"/>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33" name="Shape 433"/>
            <p:cNvGrpSpPr/>
            <p:nvPr/>
          </p:nvGrpSpPr>
          <p:grpSpPr>
            <a:xfrm>
              <a:off x="-498687" y="2618946"/>
              <a:ext cx="407126" cy="245381"/>
              <a:chOff x="-474297" y="3592325"/>
              <a:chExt cx="348299" cy="222669"/>
            </a:xfrm>
          </p:grpSpPr>
          <p:pic>
            <p:nvPicPr>
              <p:cNvPr id="434" name="Shape 434"/>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35" name="Shape 435"/>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36" name="Shape 436"/>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37" name="Shape 43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38" name="Shape 438"/>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el and text purple">
    <p:spTree>
      <p:nvGrpSpPr>
        <p:cNvPr id="1" name="Shape 439"/>
        <p:cNvGrpSpPr/>
        <p:nvPr/>
      </p:nvGrpSpPr>
      <p:grpSpPr>
        <a:xfrm>
          <a:off x="0" y="0"/>
          <a:ext cx="0" cy="0"/>
          <a:chOff x="0" y="0"/>
          <a:chExt cx="0" cy="0"/>
        </a:xfrm>
      </p:grpSpPr>
      <p:sp>
        <p:nvSpPr>
          <p:cNvPr id="440" name="Shape 440"/>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41" name="Shape 441"/>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442" name="Shape 442"/>
          <p:cNvGrpSpPr/>
          <p:nvPr/>
        </p:nvGrpSpPr>
        <p:grpSpPr>
          <a:xfrm>
            <a:off x="-1549335" y="1749409"/>
            <a:ext cx="1457264" cy="2511311"/>
            <a:chOff x="-1548679" y="353016"/>
            <a:chExt cx="1457118" cy="2511311"/>
          </a:xfrm>
        </p:grpSpPr>
        <p:sp>
          <p:nvSpPr>
            <p:cNvPr id="443" name="Shape 443"/>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44" name="Shape 444"/>
            <p:cNvGrpSpPr/>
            <p:nvPr/>
          </p:nvGrpSpPr>
          <p:grpSpPr>
            <a:xfrm>
              <a:off x="-498687" y="2618946"/>
              <a:ext cx="407126" cy="245381"/>
              <a:chOff x="-474297" y="3592325"/>
              <a:chExt cx="348299" cy="222669"/>
            </a:xfrm>
          </p:grpSpPr>
          <p:pic>
            <p:nvPicPr>
              <p:cNvPr id="445" name="Shape 445"/>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46" name="Shape 446"/>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47" name="Shape 447"/>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48" name="Shape 44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49" name="Shape 449"/>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el and text black">
    <p:spTree>
      <p:nvGrpSpPr>
        <p:cNvPr id="1" name="Shape 450"/>
        <p:cNvGrpSpPr/>
        <p:nvPr/>
      </p:nvGrpSpPr>
      <p:grpSpPr>
        <a:xfrm>
          <a:off x="0" y="0"/>
          <a:ext cx="0" cy="0"/>
          <a:chOff x="0" y="0"/>
          <a:chExt cx="0" cy="0"/>
        </a:xfrm>
      </p:grpSpPr>
      <p:sp>
        <p:nvSpPr>
          <p:cNvPr id="451" name="Shape 451"/>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52" name="Shape 452"/>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453" name="Shape 453"/>
          <p:cNvGrpSpPr/>
          <p:nvPr/>
        </p:nvGrpSpPr>
        <p:grpSpPr>
          <a:xfrm>
            <a:off x="-1549335" y="1749409"/>
            <a:ext cx="1457264" cy="2511311"/>
            <a:chOff x="-1548679" y="353016"/>
            <a:chExt cx="1457118" cy="2511311"/>
          </a:xfrm>
        </p:grpSpPr>
        <p:sp>
          <p:nvSpPr>
            <p:cNvPr id="454" name="Shape 454"/>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55" name="Shape 455"/>
            <p:cNvGrpSpPr/>
            <p:nvPr/>
          </p:nvGrpSpPr>
          <p:grpSpPr>
            <a:xfrm>
              <a:off x="-498687" y="2618946"/>
              <a:ext cx="407126" cy="245381"/>
              <a:chOff x="-474297" y="3592325"/>
              <a:chExt cx="348299" cy="222669"/>
            </a:xfrm>
          </p:grpSpPr>
          <p:pic>
            <p:nvPicPr>
              <p:cNvPr id="456" name="Shape 456"/>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57" name="Shape 457"/>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58" name="Shape 458"/>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59" name="Shape 45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460" name="Shape 460"/>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and Content blue">
    <p:spTree>
      <p:nvGrpSpPr>
        <p:cNvPr id="1" name="Shape 461"/>
        <p:cNvGrpSpPr/>
        <p:nvPr/>
      </p:nvGrpSpPr>
      <p:grpSpPr>
        <a:xfrm>
          <a:off x="0" y="0"/>
          <a:ext cx="0" cy="0"/>
          <a:chOff x="0" y="0"/>
          <a:chExt cx="0" cy="0"/>
        </a:xfrm>
      </p:grpSpPr>
      <p:sp>
        <p:nvSpPr>
          <p:cNvPr id="462" name="Shape 46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nvGrpSpPr>
          <p:cNvPr id="463" name="Shape 463"/>
          <p:cNvGrpSpPr/>
          <p:nvPr/>
        </p:nvGrpSpPr>
        <p:grpSpPr>
          <a:xfrm>
            <a:off x="-1549335" y="484172"/>
            <a:ext cx="1457264" cy="2511311"/>
            <a:chOff x="-1548679" y="353016"/>
            <a:chExt cx="1457118" cy="2511311"/>
          </a:xfrm>
        </p:grpSpPr>
        <p:sp>
          <p:nvSpPr>
            <p:cNvPr id="464" name="Shape 464"/>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65" name="Shape 465"/>
            <p:cNvGrpSpPr/>
            <p:nvPr/>
          </p:nvGrpSpPr>
          <p:grpSpPr>
            <a:xfrm>
              <a:off x="-498687" y="2618946"/>
              <a:ext cx="407126" cy="245381"/>
              <a:chOff x="-474297" y="3592325"/>
              <a:chExt cx="348299" cy="222669"/>
            </a:xfrm>
          </p:grpSpPr>
          <p:pic>
            <p:nvPicPr>
              <p:cNvPr id="466" name="Shape 466"/>
              <p:cNvPicPr preferRelativeResize="0"/>
              <p:nvPr/>
            </p:nvPicPr>
            <p:blipFill rotWithShape="1">
              <a:blip r:embed="rId2">
                <a:alphaModFix/>
              </a:blip>
              <a:srcRect/>
              <a:stretch/>
            </p:blipFill>
            <p:spPr>
              <a:xfrm>
                <a:off x="-474297" y="3592325"/>
                <a:ext cx="348299" cy="222599"/>
              </a:xfrm>
              <a:prstGeom prst="rect">
                <a:avLst/>
              </a:prstGeom>
              <a:noFill/>
              <a:ln>
                <a:noFill/>
              </a:ln>
            </p:spPr>
          </p:pic>
          <p:sp>
            <p:nvSpPr>
              <p:cNvPr id="467" name="Shape 467"/>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68" name="Shape 468"/>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pic>
        <p:nvPicPr>
          <p:cNvPr id="469" name="Shape 469"/>
          <p:cNvPicPr preferRelativeResize="0"/>
          <p:nvPr/>
        </p:nvPicPr>
        <p:blipFill rotWithShape="1">
          <a:blip r:embed="rId3">
            <a:alphaModFix/>
          </a:blip>
          <a:srcRect/>
          <a:stretch/>
        </p:blipFill>
        <p:spPr>
          <a:xfrm>
            <a:off x="8312150" y="4775200"/>
            <a:ext cx="619200" cy="223800"/>
          </a:xfrm>
          <a:prstGeom prst="rect">
            <a:avLst/>
          </a:prstGeom>
          <a:noFill/>
          <a:ln>
            <a:noFill/>
          </a:ln>
        </p:spPr>
      </p:pic>
      <p:sp>
        <p:nvSpPr>
          <p:cNvPr id="470" name="Shape 47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and Content yellow">
    <p:spTree>
      <p:nvGrpSpPr>
        <p:cNvPr id="1" name="Shape 471"/>
        <p:cNvGrpSpPr/>
        <p:nvPr/>
      </p:nvGrpSpPr>
      <p:grpSpPr>
        <a:xfrm>
          <a:off x="0" y="0"/>
          <a:ext cx="0" cy="0"/>
          <a:chOff x="0" y="0"/>
          <a:chExt cx="0" cy="0"/>
        </a:xfrm>
      </p:grpSpPr>
      <p:sp>
        <p:nvSpPr>
          <p:cNvPr id="472" name="Shape 47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73" name="Shape 473"/>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474" name="Shape 474"/>
          <p:cNvGrpSpPr/>
          <p:nvPr/>
        </p:nvGrpSpPr>
        <p:grpSpPr>
          <a:xfrm>
            <a:off x="-1549335" y="484172"/>
            <a:ext cx="1457264" cy="2511311"/>
            <a:chOff x="-1548679" y="353016"/>
            <a:chExt cx="1457118" cy="2511311"/>
          </a:xfrm>
        </p:grpSpPr>
        <p:sp>
          <p:nvSpPr>
            <p:cNvPr id="475" name="Shape 47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76" name="Shape 476"/>
            <p:cNvGrpSpPr/>
            <p:nvPr/>
          </p:nvGrpSpPr>
          <p:grpSpPr>
            <a:xfrm>
              <a:off x="-498687" y="2618946"/>
              <a:ext cx="407126" cy="245381"/>
              <a:chOff x="-474297" y="3592325"/>
              <a:chExt cx="348299" cy="222669"/>
            </a:xfrm>
          </p:grpSpPr>
          <p:pic>
            <p:nvPicPr>
              <p:cNvPr id="477" name="Shape 47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78" name="Shape 47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79" name="Shape 47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80" name="Shape 48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and Content green">
    <p:spTree>
      <p:nvGrpSpPr>
        <p:cNvPr id="1" name="Shape 481"/>
        <p:cNvGrpSpPr/>
        <p:nvPr/>
      </p:nvGrpSpPr>
      <p:grpSpPr>
        <a:xfrm>
          <a:off x="0" y="0"/>
          <a:ext cx="0" cy="0"/>
          <a:chOff x="0" y="0"/>
          <a:chExt cx="0" cy="0"/>
        </a:xfrm>
      </p:grpSpPr>
      <p:sp>
        <p:nvSpPr>
          <p:cNvPr id="482" name="Shape 48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83" name="Shape 483"/>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484" name="Shape 484"/>
          <p:cNvGrpSpPr/>
          <p:nvPr/>
        </p:nvGrpSpPr>
        <p:grpSpPr>
          <a:xfrm>
            <a:off x="-1549335" y="484172"/>
            <a:ext cx="1457264" cy="2511311"/>
            <a:chOff x="-1548679" y="353016"/>
            <a:chExt cx="1457118" cy="2511311"/>
          </a:xfrm>
        </p:grpSpPr>
        <p:sp>
          <p:nvSpPr>
            <p:cNvPr id="485" name="Shape 48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86" name="Shape 486"/>
            <p:cNvGrpSpPr/>
            <p:nvPr/>
          </p:nvGrpSpPr>
          <p:grpSpPr>
            <a:xfrm>
              <a:off x="-498687" y="2618946"/>
              <a:ext cx="407126" cy="245381"/>
              <a:chOff x="-474297" y="3592325"/>
              <a:chExt cx="348299" cy="222669"/>
            </a:xfrm>
          </p:grpSpPr>
          <p:pic>
            <p:nvPicPr>
              <p:cNvPr id="487" name="Shape 48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88" name="Shape 48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89" name="Shape 48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490" name="Shape 49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and Content pink">
    <p:spTree>
      <p:nvGrpSpPr>
        <p:cNvPr id="1" name="Shape 491"/>
        <p:cNvGrpSpPr/>
        <p:nvPr/>
      </p:nvGrpSpPr>
      <p:grpSpPr>
        <a:xfrm>
          <a:off x="0" y="0"/>
          <a:ext cx="0" cy="0"/>
          <a:chOff x="0" y="0"/>
          <a:chExt cx="0" cy="0"/>
        </a:xfrm>
      </p:grpSpPr>
      <p:sp>
        <p:nvSpPr>
          <p:cNvPr id="492" name="Shape 49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493" name="Shape 493"/>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494" name="Shape 494"/>
          <p:cNvGrpSpPr/>
          <p:nvPr/>
        </p:nvGrpSpPr>
        <p:grpSpPr>
          <a:xfrm>
            <a:off x="-1549335" y="484172"/>
            <a:ext cx="1457264" cy="2511311"/>
            <a:chOff x="-1548679" y="353016"/>
            <a:chExt cx="1457118" cy="2511311"/>
          </a:xfrm>
        </p:grpSpPr>
        <p:sp>
          <p:nvSpPr>
            <p:cNvPr id="495" name="Shape 49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496" name="Shape 496"/>
            <p:cNvGrpSpPr/>
            <p:nvPr/>
          </p:nvGrpSpPr>
          <p:grpSpPr>
            <a:xfrm>
              <a:off x="-498687" y="2618946"/>
              <a:ext cx="407126" cy="245381"/>
              <a:chOff x="-474297" y="3592325"/>
              <a:chExt cx="348299" cy="222669"/>
            </a:xfrm>
          </p:grpSpPr>
          <p:pic>
            <p:nvPicPr>
              <p:cNvPr id="497" name="Shape 49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498" name="Shape 49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499" name="Shape 49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00" name="Shape 50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orange">
    <p:spTree>
      <p:nvGrpSpPr>
        <p:cNvPr id="1" name="Shape 501"/>
        <p:cNvGrpSpPr/>
        <p:nvPr/>
      </p:nvGrpSpPr>
      <p:grpSpPr>
        <a:xfrm>
          <a:off x="0" y="0"/>
          <a:ext cx="0" cy="0"/>
          <a:chOff x="0" y="0"/>
          <a:chExt cx="0" cy="0"/>
        </a:xfrm>
      </p:grpSpPr>
      <p:sp>
        <p:nvSpPr>
          <p:cNvPr id="502" name="Shape 50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03" name="Shape 503"/>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504" name="Shape 504"/>
          <p:cNvGrpSpPr/>
          <p:nvPr/>
        </p:nvGrpSpPr>
        <p:grpSpPr>
          <a:xfrm>
            <a:off x="-1549335" y="484172"/>
            <a:ext cx="1457264" cy="2511311"/>
            <a:chOff x="-1548679" y="353016"/>
            <a:chExt cx="1457118" cy="2511311"/>
          </a:xfrm>
        </p:grpSpPr>
        <p:sp>
          <p:nvSpPr>
            <p:cNvPr id="505" name="Shape 50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506" name="Shape 506"/>
            <p:cNvGrpSpPr/>
            <p:nvPr/>
          </p:nvGrpSpPr>
          <p:grpSpPr>
            <a:xfrm>
              <a:off x="-498687" y="2618946"/>
              <a:ext cx="407126" cy="245381"/>
              <a:chOff x="-474297" y="3592325"/>
              <a:chExt cx="348299" cy="222669"/>
            </a:xfrm>
          </p:grpSpPr>
          <p:pic>
            <p:nvPicPr>
              <p:cNvPr id="507" name="Shape 50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508" name="Shape 50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509" name="Shape 50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10" name="Shape 51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Title and Content purple">
    <p:spTree>
      <p:nvGrpSpPr>
        <p:cNvPr id="1" name="Shape 511"/>
        <p:cNvGrpSpPr/>
        <p:nvPr/>
      </p:nvGrpSpPr>
      <p:grpSpPr>
        <a:xfrm>
          <a:off x="0" y="0"/>
          <a:ext cx="0" cy="0"/>
          <a:chOff x="0" y="0"/>
          <a:chExt cx="0" cy="0"/>
        </a:xfrm>
      </p:grpSpPr>
      <p:sp>
        <p:nvSpPr>
          <p:cNvPr id="512" name="Shape 51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13" name="Shape 513"/>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514" name="Shape 514"/>
          <p:cNvGrpSpPr/>
          <p:nvPr/>
        </p:nvGrpSpPr>
        <p:grpSpPr>
          <a:xfrm>
            <a:off x="-1549335" y="484172"/>
            <a:ext cx="1457264" cy="2511311"/>
            <a:chOff x="-1548679" y="353016"/>
            <a:chExt cx="1457118" cy="2511311"/>
          </a:xfrm>
        </p:grpSpPr>
        <p:sp>
          <p:nvSpPr>
            <p:cNvPr id="515" name="Shape 51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516" name="Shape 516"/>
            <p:cNvGrpSpPr/>
            <p:nvPr/>
          </p:nvGrpSpPr>
          <p:grpSpPr>
            <a:xfrm>
              <a:off x="-498687" y="2618946"/>
              <a:ext cx="407126" cy="245381"/>
              <a:chOff x="-474297" y="3592325"/>
              <a:chExt cx="348299" cy="222669"/>
            </a:xfrm>
          </p:grpSpPr>
          <p:pic>
            <p:nvPicPr>
              <p:cNvPr id="517" name="Shape 51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518" name="Shape 51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519" name="Shape 51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20" name="Shape 52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yellow">
    <p:spTree>
      <p:nvGrpSpPr>
        <p:cNvPr id="1" name="Shape 55"/>
        <p:cNvGrpSpPr/>
        <p:nvPr/>
      </p:nvGrpSpPr>
      <p:grpSpPr>
        <a:xfrm>
          <a:off x="0" y="0"/>
          <a:ext cx="0" cy="0"/>
          <a:chOff x="0" y="0"/>
          <a:chExt cx="0" cy="0"/>
        </a:xfrm>
      </p:grpSpPr>
      <p:sp>
        <p:nvSpPr>
          <p:cNvPr id="56" name="Shape 56"/>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7" name="Shape 57"/>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58" name="Shape 58"/>
          <p:cNvPicPr preferRelativeResize="0"/>
          <p:nvPr/>
        </p:nvPicPr>
        <p:blipFill rotWithShape="1">
          <a:blip r:embed="rId2">
            <a:alphaModFix/>
          </a:blip>
          <a:srcRect/>
          <a:stretch/>
        </p:blipFill>
        <p:spPr>
          <a:xfrm>
            <a:off x="601662" y="641350"/>
            <a:ext cx="1736724" cy="631825"/>
          </a:xfrm>
          <a:prstGeom prst="rect">
            <a:avLst/>
          </a:prstGeom>
          <a:noFill/>
          <a:ln>
            <a:noFill/>
          </a:ln>
        </p:spPr>
      </p:pic>
      <p:sp>
        <p:nvSpPr>
          <p:cNvPr id="59" name="Shape 59"/>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Shape 60"/>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Title and Content black">
    <p:spTree>
      <p:nvGrpSpPr>
        <p:cNvPr id="1" name="Shape 521"/>
        <p:cNvGrpSpPr/>
        <p:nvPr/>
      </p:nvGrpSpPr>
      <p:grpSpPr>
        <a:xfrm>
          <a:off x="0" y="0"/>
          <a:ext cx="0" cy="0"/>
          <a:chOff x="0" y="0"/>
          <a:chExt cx="0" cy="0"/>
        </a:xfrm>
      </p:grpSpPr>
      <p:sp>
        <p:nvSpPr>
          <p:cNvPr id="522" name="Shape 52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523" name="Shape 523"/>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524" name="Shape 524"/>
          <p:cNvGrpSpPr/>
          <p:nvPr/>
        </p:nvGrpSpPr>
        <p:grpSpPr>
          <a:xfrm>
            <a:off x="-1549335" y="484172"/>
            <a:ext cx="1457264" cy="2511311"/>
            <a:chOff x="-1548679" y="353016"/>
            <a:chExt cx="1457118" cy="2511311"/>
          </a:xfrm>
        </p:grpSpPr>
        <p:sp>
          <p:nvSpPr>
            <p:cNvPr id="525" name="Shape 52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526" name="Shape 526"/>
            <p:cNvGrpSpPr/>
            <p:nvPr/>
          </p:nvGrpSpPr>
          <p:grpSpPr>
            <a:xfrm>
              <a:off x="-498687" y="2618946"/>
              <a:ext cx="407126" cy="245381"/>
              <a:chOff x="-474297" y="3592325"/>
              <a:chExt cx="348299" cy="222669"/>
            </a:xfrm>
          </p:grpSpPr>
          <p:pic>
            <p:nvPicPr>
              <p:cNvPr id="527" name="Shape 52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528" name="Shape 52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529" name="Shape 52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30" name="Shape 530"/>
          <p:cNvSpPr txBox="1">
            <a:spLocks noGrp="1"/>
          </p:cNvSpPr>
          <p:nvPr>
            <p:ph type="body" idx="1"/>
          </p:nvPr>
        </p:nvSpPr>
        <p:spPr>
          <a:xfrm>
            <a:off x="454024" y="410400"/>
            <a:ext cx="7893000" cy="404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Picture">
    <p:spTree>
      <p:nvGrpSpPr>
        <p:cNvPr id="1" name="Shape 531"/>
        <p:cNvGrpSpPr/>
        <p:nvPr/>
      </p:nvGrpSpPr>
      <p:grpSpPr>
        <a:xfrm>
          <a:off x="0" y="0"/>
          <a:ext cx="0" cy="0"/>
          <a:chOff x="0" y="0"/>
          <a:chExt cx="0" cy="0"/>
        </a:xfrm>
      </p:grpSpPr>
      <p:grpSp>
        <p:nvGrpSpPr>
          <p:cNvPr id="532" name="Shape 532"/>
          <p:cNvGrpSpPr/>
          <p:nvPr/>
        </p:nvGrpSpPr>
        <p:grpSpPr>
          <a:xfrm>
            <a:off x="-1912991" y="1743125"/>
            <a:ext cx="1912991" cy="2181316"/>
            <a:chOff x="-1913446" y="1203598"/>
            <a:chExt cx="1912800" cy="2181098"/>
          </a:xfrm>
        </p:grpSpPr>
        <p:sp>
          <p:nvSpPr>
            <p:cNvPr id="533" name="Shape 533"/>
            <p:cNvSpPr txBox="1"/>
            <p:nvPr/>
          </p:nvSpPr>
          <p:spPr>
            <a:xfrm>
              <a:off x="-1913446" y="1203598"/>
              <a:ext cx="1912800" cy="18927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Insert Image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1. </a:t>
              </a:r>
              <a:r>
                <a:rPr lang="en-US" sz="900" b="0" i="0" u="none" strike="noStrike" cap="none">
                  <a:solidFill>
                    <a:srgbClr val="757070"/>
                  </a:solidFill>
                  <a:latin typeface="Arial"/>
                  <a:ea typeface="Arial"/>
                  <a:cs typeface="Arial"/>
                  <a:sym typeface="Arial"/>
                </a:rPr>
                <a:t>Click thumbnail image insertion icon in the middle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placeholder </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2. </a:t>
              </a:r>
              <a:r>
                <a:rPr lang="en-US" sz="900" b="0" i="0" u="none" strike="noStrike" cap="none">
                  <a:solidFill>
                    <a:srgbClr val="757070"/>
                  </a:solidFill>
                  <a:latin typeface="Arial"/>
                  <a:ea typeface="Arial"/>
                  <a:cs typeface="Arial"/>
                  <a:sym typeface="Arial"/>
                </a:rPr>
                <a:t>Insert the desired picture</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3. </a:t>
              </a:r>
              <a:r>
                <a:rPr lang="en-US" sz="900" b="0" i="0" u="none" strike="noStrike" cap="none">
                  <a:solidFill>
                    <a:srgbClr val="757070"/>
                  </a:solidFill>
                  <a:latin typeface="Arial"/>
                  <a:ea typeface="Arial"/>
                  <a:cs typeface="Arial"/>
                  <a:sym typeface="Arial"/>
                </a:rPr>
                <a:t>Click </a:t>
              </a:r>
              <a:r>
                <a:rPr lang="en-US" sz="900" b="1" i="0" u="none" strike="noStrike" cap="none">
                  <a:solidFill>
                    <a:srgbClr val="757070"/>
                  </a:solidFill>
                  <a:latin typeface="Arial"/>
                  <a:ea typeface="Arial"/>
                  <a:cs typeface="Arial"/>
                  <a:sym typeface="Arial"/>
                </a:rPr>
                <a:t>Crop</a:t>
              </a:r>
              <a:r>
                <a:rPr lang="en-US" sz="900" b="0" i="0" u="none" strike="noStrike" cap="none">
                  <a:solidFill>
                    <a:srgbClr val="757070"/>
                  </a:solidFill>
                  <a:latin typeface="Arial"/>
                  <a:ea typeface="Arial"/>
                  <a:cs typeface="Arial"/>
                  <a:sym typeface="Arial"/>
                </a:rPr>
                <a:t> to change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focus of the image / size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4. </a:t>
              </a:r>
              <a:r>
                <a:rPr lang="en-US" sz="900" b="0" i="0" u="none" strike="noStrike" cap="none">
                  <a:solidFill>
                    <a:srgbClr val="757070"/>
                  </a:solidFill>
                  <a:latin typeface="Arial"/>
                  <a:ea typeface="Arial"/>
                  <a:cs typeface="Arial"/>
                  <a:sym typeface="Arial"/>
                </a:rPr>
                <a:t>If you want to scale the image to hold the </a:t>
              </a:r>
              <a:r>
                <a:rPr lang="en-US" sz="900" b="1" i="0" u="none" strike="noStrike" cap="none">
                  <a:solidFill>
                    <a:srgbClr val="757070"/>
                  </a:solidFill>
                  <a:latin typeface="Arial"/>
                  <a:ea typeface="Arial"/>
                  <a:cs typeface="Arial"/>
                  <a:sym typeface="Arial"/>
                </a:rPr>
                <a:t>SHIFT</a:t>
              </a:r>
              <a:r>
                <a:rPr lang="en-US" sz="900" b="0" i="0" u="none" strike="noStrike" cap="none">
                  <a:solidFill>
                    <a:srgbClr val="757070"/>
                  </a:solidFill>
                  <a:latin typeface="Arial"/>
                  <a:ea typeface="Arial"/>
                  <a:cs typeface="Arial"/>
                  <a:sym typeface="Arial"/>
                </a:rPr>
                <a:t> button down while dragging the corners of the image</a:t>
              </a:r>
            </a:p>
          </p:txBody>
        </p:sp>
        <p:pic>
          <p:nvPicPr>
            <p:cNvPr id="534" name="Shape 534"/>
            <p:cNvPicPr preferRelativeResize="0"/>
            <p:nvPr/>
          </p:nvPicPr>
          <p:blipFill rotWithShape="1">
            <a:blip r:embed="rId2">
              <a:alphaModFix/>
            </a:blip>
            <a:srcRect/>
            <a:stretch/>
          </p:blipFill>
          <p:spPr>
            <a:xfrm>
              <a:off x="-421614" y="2244516"/>
              <a:ext cx="314400" cy="247500"/>
            </a:xfrm>
            <a:prstGeom prst="rect">
              <a:avLst/>
            </a:prstGeom>
            <a:noFill/>
            <a:ln>
              <a:noFill/>
            </a:ln>
          </p:spPr>
        </p:pic>
        <p:grpSp>
          <p:nvGrpSpPr>
            <p:cNvPr id="535" name="Shape 535"/>
            <p:cNvGrpSpPr/>
            <p:nvPr/>
          </p:nvGrpSpPr>
          <p:grpSpPr>
            <a:xfrm>
              <a:off x="-397510" y="3076184"/>
              <a:ext cx="259830" cy="308511"/>
              <a:chOff x="6851634" y="5892169"/>
              <a:chExt cx="252335" cy="299962"/>
            </a:xfrm>
          </p:grpSpPr>
          <p:pic>
            <p:nvPicPr>
              <p:cNvPr id="536" name="Shape 536"/>
              <p:cNvPicPr preferRelativeResize="0"/>
              <p:nvPr/>
            </p:nvPicPr>
            <p:blipFill rotWithShape="1">
              <a:blip r:embed="rId3">
                <a:alphaModFix/>
              </a:blip>
              <a:srcRect/>
              <a:stretch/>
            </p:blipFill>
            <p:spPr>
              <a:xfrm>
                <a:off x="6865170" y="5935032"/>
                <a:ext cx="238799" cy="257099"/>
              </a:xfrm>
              <a:prstGeom prst="rect">
                <a:avLst/>
              </a:prstGeom>
              <a:noFill/>
              <a:ln>
                <a:noFill/>
              </a:ln>
            </p:spPr>
          </p:pic>
          <p:sp>
            <p:nvSpPr>
              <p:cNvPr id="537" name="Shape 537"/>
              <p:cNvSpPr/>
              <p:nvPr/>
            </p:nvSpPr>
            <p:spPr>
              <a:xfrm>
                <a:off x="6851634" y="5892169"/>
                <a:ext cx="157200" cy="128699"/>
              </a:xfrm>
              <a:prstGeom prst="roundRect">
                <a:avLst>
                  <a:gd name="adj" fmla="val 16667"/>
                </a:avLst>
              </a:prstGeom>
              <a:noFill/>
              <a:ln w="19050" cap="flat" cmpd="sng">
                <a:solidFill>
                  <a:srgbClr val="E31E36"/>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2000" b="0" i="0" u="none" strike="noStrike" cap="none">
                  <a:solidFill>
                    <a:srgbClr val="FFFFFF"/>
                  </a:solidFill>
                  <a:latin typeface="Arial"/>
                  <a:ea typeface="Arial"/>
                  <a:cs typeface="Arial"/>
                  <a:sym typeface="Arial"/>
                </a:endParaRPr>
              </a:p>
            </p:txBody>
          </p:sp>
        </p:grpSp>
      </p:grpSp>
      <p:sp>
        <p:nvSpPr>
          <p:cNvPr id="538" name="Shape 538"/>
          <p:cNvSpPr>
            <a:spLocks noGrp="1"/>
          </p:cNvSpPr>
          <p:nvPr>
            <p:ph type="pic" idx="2"/>
          </p:nvPr>
        </p:nvSpPr>
        <p:spPr>
          <a:xfrm>
            <a:off x="0" y="0"/>
            <a:ext cx="9144000" cy="51434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7F7F7F"/>
              </a:buClr>
              <a:buFont typeface="Arial"/>
              <a:buNone/>
              <a:defRPr sz="1200" b="0" i="0" u="none" strike="noStrike" cap="none">
                <a:solidFill>
                  <a:srgbClr val="7F7F7F"/>
                </a:solidFill>
                <a:latin typeface="Arial"/>
                <a:ea typeface="Arial"/>
                <a:cs typeface="Arial"/>
                <a:sym typeface="Arial"/>
              </a:defRPr>
            </a:lvl1pPr>
            <a:lvl2pPr marL="356616" marR="0" lvl="1" indent="-101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2pPr>
            <a:lvl3pPr marL="713232" marR="0" lvl="2" indent="-203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3pPr>
            <a:lvl4pPr marL="1069848" marR="0" lvl="3" indent="-304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4pPr>
            <a:lvl5pPr marL="1426464" marR="0" lvl="4" indent="-4063"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5pPr>
            <a:lvl6pPr marL="1783078" marR="0" lvl="5" indent="-507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6pPr>
            <a:lvl7pPr marL="2139696" marR="0" lvl="6" indent="-6095"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7pPr>
            <a:lvl8pPr marL="2496312" marR="0" lvl="7" indent="-7111"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8pPr>
            <a:lvl9pPr marL="2852928" marR="0" lvl="8" indent="-8127" algn="l" rtl="0">
              <a:lnSpc>
                <a:spcPct val="100000"/>
              </a:lnSpc>
              <a:spcBef>
                <a:spcPts val="0"/>
              </a:spcBef>
              <a:spcAft>
                <a:spcPts val="0"/>
              </a:spcAft>
              <a:buClr>
                <a:schemeClr val="dk1"/>
              </a:buClr>
              <a:buFont typeface="Arial"/>
              <a:buNone/>
              <a:defRPr sz="1404"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41"/>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2"/>
        <p:cNvGrpSpPr/>
        <p:nvPr/>
      </p:nvGrpSpPr>
      <p:grpSpPr>
        <a:xfrm>
          <a:off x="0" y="0"/>
          <a:ext cx="0" cy="0"/>
          <a:chOff x="0" y="0"/>
          <a:chExt cx="0" cy="0"/>
        </a:xfrm>
      </p:grpSpPr>
      <p:sp>
        <p:nvSpPr>
          <p:cNvPr id="543" name="Shape 543"/>
          <p:cNvSpPr txBox="1">
            <a:spLocks noGrp="1"/>
          </p:cNvSpPr>
          <p:nvPr>
            <p:ph type="ctrTitle"/>
          </p:nvPr>
        </p:nvSpPr>
        <p:spPr>
          <a:xfrm>
            <a:off x="311708" y="744575"/>
            <a:ext cx="8520599" cy="20525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5200" b="0" i="0" u="none" strike="noStrike" cap="none">
                <a:solidFill>
                  <a:srgbClr val="000000"/>
                </a:solidFill>
                <a:latin typeface="Arial"/>
                <a:ea typeface="Arial"/>
                <a:cs typeface="Arial"/>
                <a:sym typeface="Arial"/>
              </a:defRPr>
            </a:lvl9pPr>
          </a:lstStyle>
          <a:p>
            <a:endParaRPr/>
          </a:p>
        </p:txBody>
      </p:sp>
      <p:sp>
        <p:nvSpPr>
          <p:cNvPr id="544" name="Shape 544"/>
          <p:cNvSpPr txBox="1">
            <a:spLocks noGrp="1"/>
          </p:cNvSpPr>
          <p:nvPr>
            <p:ph type="subTitle" idx="1"/>
          </p:nvPr>
        </p:nvSpPr>
        <p:spPr>
          <a:xfrm>
            <a:off x="311700" y="2834125"/>
            <a:ext cx="8520599"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1pPr>
            <a:lvl2pPr marL="457200" marR="0" lvl="1"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2pPr>
            <a:lvl3pPr marL="914400" marR="0" lvl="2"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3pPr>
            <a:lvl4pPr marL="1371600" marR="0" lvl="3"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4pPr>
            <a:lvl5pPr marL="1828800" marR="0" lvl="4"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5pPr>
            <a:lvl6pPr marL="2286000" marR="0" lvl="5"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6pPr>
            <a:lvl7pPr marL="2743200" marR="0" lvl="6"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7pPr>
            <a:lvl8pPr marL="3200400" marR="0" lvl="7"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8pPr>
            <a:lvl9pPr marL="3657600" marR="0" lvl="8" indent="0" algn="ctr" rtl="0">
              <a:lnSpc>
                <a:spcPct val="100000"/>
              </a:lnSpc>
              <a:spcBef>
                <a:spcPts val="0"/>
              </a:spcBef>
              <a:spcAft>
                <a:spcPts val="0"/>
              </a:spcAft>
              <a:buClr>
                <a:srgbClr val="000000"/>
              </a:buClr>
              <a:buFont typeface="Arial"/>
              <a:buNone/>
              <a:defRPr sz="2800" b="0" i="0" u="none" strike="noStrike" cap="none">
                <a:solidFill>
                  <a:srgbClr val="000000"/>
                </a:solidFill>
                <a:latin typeface="Arial"/>
                <a:ea typeface="Arial"/>
                <a:cs typeface="Arial"/>
                <a:sym typeface="Arial"/>
              </a:defRPr>
            </a:lvl9pPr>
          </a:lstStyle>
          <a:p>
            <a:endParaRPr/>
          </a:p>
        </p:txBody>
      </p:sp>
      <p:sp>
        <p:nvSpPr>
          <p:cNvPr id="545" name="Shape 545"/>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48" name="Shape 548"/>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9" name="Shape 549"/>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50"/>
        <p:cNvGrpSpPr/>
        <p:nvPr/>
      </p:nvGrpSpPr>
      <p:grpSpPr>
        <a:xfrm>
          <a:off x="0" y="0"/>
          <a:ext cx="0" cy="0"/>
          <a:chOff x="0" y="0"/>
          <a:chExt cx="0" cy="0"/>
        </a:xfrm>
      </p:grpSpPr>
      <p:sp>
        <p:nvSpPr>
          <p:cNvPr id="551" name="Shape 551"/>
          <p:cNvSpPr txBox="1">
            <a:spLocks noGrp="1"/>
          </p:cNvSpPr>
          <p:nvPr>
            <p:ph type="title"/>
          </p:nvPr>
        </p:nvSpPr>
        <p:spPr>
          <a:xfrm>
            <a:off x="311700" y="2150850"/>
            <a:ext cx="8520599" cy="8418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1pPr>
            <a:lvl2pPr marL="0" marR="0" lvl="1"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2pPr>
            <a:lvl3pPr marL="0" marR="0" lvl="2"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3pPr>
            <a:lvl4pPr marL="0" marR="0" lvl="3"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4pPr>
            <a:lvl5pPr marL="0" marR="0" lvl="4"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5pPr>
            <a:lvl6pPr marL="457200" marR="0" lvl="5"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6pPr>
            <a:lvl7pPr marL="914400" marR="0" lvl="6"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7pPr>
            <a:lvl8pPr marL="1371600" marR="0" lvl="7"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8pPr>
            <a:lvl9pPr marL="1828800" marR="0" lvl="8" indent="0" algn="ctr" rtl="0">
              <a:spcBef>
                <a:spcPts val="0"/>
              </a:spcBef>
              <a:spcAft>
                <a:spcPts val="0"/>
              </a:spcAft>
              <a:buClr>
                <a:srgbClr val="000000"/>
              </a:buClr>
              <a:buFont typeface="Arial"/>
              <a:buNone/>
              <a:defRPr sz="3600" b="0" i="0" u="none" strike="noStrike" cap="none">
                <a:solidFill>
                  <a:srgbClr val="000000"/>
                </a:solidFill>
                <a:latin typeface="Arial"/>
                <a:ea typeface="Arial"/>
                <a:cs typeface="Arial"/>
                <a:sym typeface="Arial"/>
              </a:defRPr>
            </a:lvl9pPr>
          </a:lstStyle>
          <a:p>
            <a:endParaRPr/>
          </a:p>
        </p:txBody>
      </p:sp>
      <p:sp>
        <p:nvSpPr>
          <p:cNvPr id="552" name="Shape 552"/>
          <p:cNvSpPr txBox="1">
            <a:spLocks noGrp="1"/>
          </p:cNvSpPr>
          <p:nvPr>
            <p:ph type="sldNum" idx="12"/>
          </p:nvPr>
        </p:nvSpPr>
        <p:spPr>
          <a:xfrm>
            <a:off x="8472488" y="4662487"/>
            <a:ext cx="5493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el and text orange">
    <p:spTree>
      <p:nvGrpSpPr>
        <p:cNvPr id="1" name="Shape 556"/>
        <p:cNvGrpSpPr/>
        <p:nvPr/>
      </p:nvGrpSpPr>
      <p:grpSpPr>
        <a:xfrm>
          <a:off x="0" y="0"/>
          <a:ext cx="0" cy="0"/>
          <a:chOff x="0" y="0"/>
          <a:chExt cx="0" cy="0"/>
        </a:xfrm>
      </p:grpSpPr>
      <p:sp>
        <p:nvSpPr>
          <p:cNvPr id="557" name="Shape 557"/>
          <p:cNvSpPr/>
          <p:nvPr/>
        </p:nvSpPr>
        <p:spPr>
          <a:xfrm rot="10800000" flipH="1">
            <a:off x="8108950" y="-32"/>
            <a:ext cx="1034999" cy="13037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58" name="Shape 558"/>
          <p:cNvPicPr preferRelativeResize="0"/>
          <p:nvPr/>
        </p:nvPicPr>
        <p:blipFill rotWithShape="1">
          <a:blip r:embed="rId2">
            <a:alphaModFix/>
          </a:blip>
          <a:srcRect/>
          <a:stretch/>
        </p:blipFill>
        <p:spPr>
          <a:xfrm>
            <a:off x="8397275" y="159830"/>
            <a:ext cx="615900" cy="225299"/>
          </a:xfrm>
          <a:prstGeom prst="rect">
            <a:avLst/>
          </a:prstGeom>
          <a:noFill/>
          <a:ln>
            <a:noFill/>
          </a:ln>
        </p:spPr>
      </p:pic>
      <p:grpSp>
        <p:nvGrpSpPr>
          <p:cNvPr id="559" name="Shape 559"/>
          <p:cNvGrpSpPr/>
          <p:nvPr/>
        </p:nvGrpSpPr>
        <p:grpSpPr>
          <a:xfrm>
            <a:off x="-1549335" y="1749409"/>
            <a:ext cx="1457264" cy="2511311"/>
            <a:chOff x="-1548679" y="353016"/>
            <a:chExt cx="1457118" cy="2511311"/>
          </a:xfrm>
        </p:grpSpPr>
        <p:sp>
          <p:nvSpPr>
            <p:cNvPr id="560" name="Shape 560"/>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561" name="Shape 561"/>
            <p:cNvGrpSpPr/>
            <p:nvPr/>
          </p:nvGrpSpPr>
          <p:grpSpPr>
            <a:xfrm>
              <a:off x="-498687" y="2618946"/>
              <a:ext cx="407126" cy="245381"/>
              <a:chOff x="-474297" y="3592325"/>
              <a:chExt cx="348299" cy="222669"/>
            </a:xfrm>
          </p:grpSpPr>
          <p:pic>
            <p:nvPicPr>
              <p:cNvPr id="562" name="Shape 562"/>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563" name="Shape 563"/>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564" name="Shape 564"/>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65" name="Shape 56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66" name="Shape 566"/>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Title orange">
    <p:spTree>
      <p:nvGrpSpPr>
        <p:cNvPr id="1" name="Shape 567"/>
        <p:cNvGrpSpPr/>
        <p:nvPr/>
      </p:nvGrpSpPr>
      <p:grpSpPr>
        <a:xfrm>
          <a:off x="0" y="0"/>
          <a:ext cx="0" cy="0"/>
          <a:chOff x="0" y="0"/>
          <a:chExt cx="0" cy="0"/>
        </a:xfrm>
      </p:grpSpPr>
      <p:sp>
        <p:nvSpPr>
          <p:cNvPr id="568" name="Shape 568"/>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69" name="Shape 569"/>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70" name="Shape 570"/>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571" name="Shape 571"/>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72" name="Shape 572"/>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Breaker orange">
    <p:spTree>
      <p:nvGrpSpPr>
        <p:cNvPr id="1" name="Shape 573"/>
        <p:cNvGrpSpPr/>
        <p:nvPr/>
      </p:nvGrpSpPr>
      <p:grpSpPr>
        <a:xfrm>
          <a:off x="0" y="0"/>
          <a:ext cx="0" cy="0"/>
          <a:chOff x="0" y="0"/>
          <a:chExt cx="0" cy="0"/>
        </a:xfrm>
      </p:grpSpPr>
      <p:sp>
        <p:nvSpPr>
          <p:cNvPr id="574" name="Shape 574"/>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575" name="Shape 575"/>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76" name="Shape 576"/>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577" name="Shape 577"/>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2016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578" name="Shape 578"/>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green ">
    <p:spTree>
      <p:nvGrpSpPr>
        <p:cNvPr id="1" name="Shape 61"/>
        <p:cNvGrpSpPr/>
        <p:nvPr/>
      </p:nvGrpSpPr>
      <p:grpSpPr>
        <a:xfrm>
          <a:off x="0" y="0"/>
          <a:ext cx="0" cy="0"/>
          <a:chOff x="0" y="0"/>
          <a:chExt cx="0" cy="0"/>
        </a:xfrm>
      </p:grpSpPr>
      <p:sp>
        <p:nvSpPr>
          <p:cNvPr id="62" name="Shape 62"/>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 name="Shape 63"/>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4" name="Shape 64"/>
          <p:cNvPicPr preferRelativeResize="0"/>
          <p:nvPr/>
        </p:nvPicPr>
        <p:blipFill rotWithShape="1">
          <a:blip r:embed="rId2">
            <a:alphaModFix/>
          </a:blip>
          <a:srcRect/>
          <a:stretch/>
        </p:blipFill>
        <p:spPr>
          <a:xfrm>
            <a:off x="601662" y="641350"/>
            <a:ext cx="1736724" cy="631825"/>
          </a:xfrm>
          <a:prstGeom prst="rect">
            <a:avLst/>
          </a:prstGeom>
          <a:noFill/>
          <a:ln>
            <a:noFill/>
          </a:ln>
        </p:spPr>
      </p:pic>
      <p:sp>
        <p:nvSpPr>
          <p:cNvPr id="65" name="Shape 65"/>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Shape 66"/>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600" marR="0" lvl="1"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600" marR="0" lvl="2" indent="50800"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2000" marR="0" lvl="3" indent="63500"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itle pink">
    <p:spTree>
      <p:nvGrpSpPr>
        <p:cNvPr id="1" name="Shape 579"/>
        <p:cNvGrpSpPr/>
        <p:nvPr/>
      </p:nvGrpSpPr>
      <p:grpSpPr>
        <a:xfrm>
          <a:off x="0" y="0"/>
          <a:ext cx="0" cy="0"/>
          <a:chOff x="0" y="0"/>
          <a:chExt cx="0" cy="0"/>
        </a:xfrm>
      </p:grpSpPr>
      <p:sp>
        <p:nvSpPr>
          <p:cNvPr id="580" name="Shape 580"/>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81" name="Shape 581"/>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82" name="Shape 582"/>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583" name="Shape 583"/>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84" name="Shape 584"/>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el and text pink">
    <p:spTree>
      <p:nvGrpSpPr>
        <p:cNvPr id="1" name="Shape 585"/>
        <p:cNvGrpSpPr/>
        <p:nvPr/>
      </p:nvGrpSpPr>
      <p:grpSpPr>
        <a:xfrm>
          <a:off x="0" y="0"/>
          <a:ext cx="0" cy="0"/>
          <a:chOff x="0" y="0"/>
          <a:chExt cx="0" cy="0"/>
        </a:xfrm>
      </p:grpSpPr>
      <p:sp>
        <p:nvSpPr>
          <p:cNvPr id="586" name="Shape 586"/>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587" name="Shape 587"/>
          <p:cNvPicPr preferRelativeResize="0"/>
          <p:nvPr/>
        </p:nvPicPr>
        <p:blipFill rotWithShape="1">
          <a:blip r:embed="rId2">
            <a:alphaModFix/>
          </a:blip>
          <a:srcRect/>
          <a:stretch/>
        </p:blipFill>
        <p:spPr>
          <a:xfrm>
            <a:off x="8312150" y="4773612"/>
            <a:ext cx="615900" cy="225299"/>
          </a:xfrm>
          <a:prstGeom prst="rect">
            <a:avLst/>
          </a:prstGeom>
          <a:noFill/>
          <a:ln>
            <a:noFill/>
          </a:ln>
        </p:spPr>
      </p:pic>
      <p:grpSp>
        <p:nvGrpSpPr>
          <p:cNvPr id="588" name="Shape 588"/>
          <p:cNvGrpSpPr/>
          <p:nvPr/>
        </p:nvGrpSpPr>
        <p:grpSpPr>
          <a:xfrm>
            <a:off x="-1549335" y="1749409"/>
            <a:ext cx="1457264" cy="2511311"/>
            <a:chOff x="-1548679" y="353016"/>
            <a:chExt cx="1457118" cy="2511311"/>
          </a:xfrm>
        </p:grpSpPr>
        <p:sp>
          <p:nvSpPr>
            <p:cNvPr id="589" name="Shape 589"/>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590" name="Shape 590"/>
            <p:cNvGrpSpPr/>
            <p:nvPr/>
          </p:nvGrpSpPr>
          <p:grpSpPr>
            <a:xfrm>
              <a:off x="-498687" y="2618946"/>
              <a:ext cx="407126" cy="245381"/>
              <a:chOff x="-474297" y="3592325"/>
              <a:chExt cx="348299" cy="222669"/>
            </a:xfrm>
          </p:grpSpPr>
          <p:pic>
            <p:nvPicPr>
              <p:cNvPr id="591" name="Shape 591"/>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592" name="Shape 592"/>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593" name="Shape 593"/>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594" name="Shape 59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595" name="Shape 59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blue">
    <p:spTree>
      <p:nvGrpSpPr>
        <p:cNvPr id="1" name="Shape 596"/>
        <p:cNvGrpSpPr/>
        <p:nvPr/>
      </p:nvGrpSpPr>
      <p:grpSpPr>
        <a:xfrm>
          <a:off x="0" y="0"/>
          <a:ext cx="0" cy="0"/>
          <a:chOff x="0" y="0"/>
          <a:chExt cx="0" cy="0"/>
        </a:xfrm>
      </p:grpSpPr>
      <p:sp>
        <p:nvSpPr>
          <p:cNvPr id="597" name="Shape 597"/>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598" name="Shape 598"/>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599" name="Shape 599"/>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600" name="Shape 600"/>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01" name="Shape 601"/>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yellow">
    <p:spTree>
      <p:nvGrpSpPr>
        <p:cNvPr id="1" name="Shape 602"/>
        <p:cNvGrpSpPr/>
        <p:nvPr/>
      </p:nvGrpSpPr>
      <p:grpSpPr>
        <a:xfrm>
          <a:off x="0" y="0"/>
          <a:ext cx="0" cy="0"/>
          <a:chOff x="0" y="0"/>
          <a:chExt cx="0" cy="0"/>
        </a:xfrm>
      </p:grpSpPr>
      <p:sp>
        <p:nvSpPr>
          <p:cNvPr id="603" name="Shape 603"/>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04" name="Shape 604"/>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05" name="Shape 605"/>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606" name="Shape 606"/>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07" name="Shape 607"/>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Title green ">
    <p:spTree>
      <p:nvGrpSpPr>
        <p:cNvPr id="1" name="Shape 608"/>
        <p:cNvGrpSpPr/>
        <p:nvPr/>
      </p:nvGrpSpPr>
      <p:grpSpPr>
        <a:xfrm>
          <a:off x="0" y="0"/>
          <a:ext cx="0" cy="0"/>
          <a:chOff x="0" y="0"/>
          <a:chExt cx="0" cy="0"/>
        </a:xfrm>
      </p:grpSpPr>
      <p:sp>
        <p:nvSpPr>
          <p:cNvPr id="609" name="Shape 609"/>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0" name="Shape 610"/>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11" name="Shape 611"/>
          <p:cNvPicPr preferRelativeResize="0"/>
          <p:nvPr/>
        </p:nvPicPr>
        <p:blipFill rotWithShape="1">
          <a:blip r:embed="rId2">
            <a:alphaModFix/>
          </a:blip>
          <a:srcRect/>
          <a:stretch/>
        </p:blipFill>
        <p:spPr>
          <a:xfrm>
            <a:off x="601662" y="641350"/>
            <a:ext cx="1736699" cy="631800"/>
          </a:xfrm>
          <a:prstGeom prst="rect">
            <a:avLst/>
          </a:prstGeom>
          <a:noFill/>
          <a:ln>
            <a:noFill/>
          </a:ln>
        </p:spPr>
      </p:pic>
      <p:sp>
        <p:nvSpPr>
          <p:cNvPr id="612" name="Shape 612"/>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13" name="Shape 613"/>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lt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lt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lt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Title purple">
    <p:spTree>
      <p:nvGrpSpPr>
        <p:cNvPr id="1" name="Shape 614"/>
        <p:cNvGrpSpPr/>
        <p:nvPr/>
      </p:nvGrpSpPr>
      <p:grpSpPr>
        <a:xfrm>
          <a:off x="0" y="0"/>
          <a:ext cx="0" cy="0"/>
          <a:chOff x="0" y="0"/>
          <a:chExt cx="0" cy="0"/>
        </a:xfrm>
      </p:grpSpPr>
      <p:sp>
        <p:nvSpPr>
          <p:cNvPr id="615" name="Shape 615"/>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16" name="Shape 616"/>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17" name="Shape 617"/>
          <p:cNvPicPr preferRelativeResize="0"/>
          <p:nvPr/>
        </p:nvPicPr>
        <p:blipFill rotWithShape="1">
          <a:blip r:embed="rId2">
            <a:alphaModFix/>
          </a:blip>
          <a:srcRect/>
          <a:stretch/>
        </p:blipFill>
        <p:spPr>
          <a:xfrm>
            <a:off x="601662" y="641350"/>
            <a:ext cx="1735200" cy="635100"/>
          </a:xfrm>
          <a:prstGeom prst="rect">
            <a:avLst/>
          </a:prstGeom>
          <a:noFill/>
          <a:ln>
            <a:noFill/>
          </a:ln>
        </p:spPr>
      </p:pic>
      <p:sp>
        <p:nvSpPr>
          <p:cNvPr id="618" name="Shape 618"/>
          <p:cNvSpPr txBox="1">
            <a:spLocks noGrp="1"/>
          </p:cNvSpPr>
          <p:nvPr>
            <p:ph type="ctrTitle"/>
          </p:nvPr>
        </p:nvSpPr>
        <p:spPr>
          <a:xfrm>
            <a:off x="3420000" y="1738313"/>
            <a:ext cx="5328000" cy="104939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Roboto"/>
              <a:buNone/>
              <a:defRPr sz="3600" b="1" i="0" u="none" strike="noStrike" cap="none">
                <a:solidFill>
                  <a:schemeClr val="lt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619" name="Shape 619"/>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1pPr>
            <a:lvl2pPr marL="482598" marR="0" lvl="1" indent="25401"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2pPr>
            <a:lvl3pPr marL="609599" marR="0" lvl="2" indent="50801" algn="l" rtl="0">
              <a:lnSpc>
                <a:spcPct val="100000"/>
              </a:lnSpc>
              <a:spcBef>
                <a:spcPts val="0"/>
              </a:spcBef>
              <a:spcAft>
                <a:spcPts val="0"/>
              </a:spcAft>
              <a:buNone/>
              <a:defRPr sz="2000" b="0" i="0" u="none" strike="noStrike" cap="none">
                <a:solidFill>
                  <a:schemeClr val="lt1"/>
                </a:solidFill>
                <a:latin typeface="Roboto"/>
                <a:ea typeface="Roboto"/>
                <a:cs typeface="Roboto"/>
                <a:sym typeface="Roboto"/>
              </a:defRPr>
            </a:lvl3pPr>
            <a:lvl4pPr marL="761999" marR="0" lvl="3" indent="63501" algn="l" rtl="0">
              <a:lnSpc>
                <a:spcPct val="100000"/>
              </a:lnSpc>
              <a:spcBef>
                <a:spcPts val="0"/>
              </a:spcBef>
              <a:spcAft>
                <a:spcPts val="0"/>
              </a:spcAft>
              <a:buNone/>
              <a:defRPr sz="1800" b="0" i="0" u="none" strike="noStrike" cap="none">
                <a:solidFill>
                  <a:schemeClr val="lt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lt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itle blue II">
    <p:spTree>
      <p:nvGrpSpPr>
        <p:cNvPr id="1" name="Shape 620"/>
        <p:cNvGrpSpPr/>
        <p:nvPr/>
      </p:nvGrpSpPr>
      <p:grpSpPr>
        <a:xfrm>
          <a:off x="0" y="0"/>
          <a:ext cx="0" cy="0"/>
          <a:chOff x="0" y="0"/>
          <a:chExt cx="0" cy="0"/>
        </a:xfrm>
      </p:grpSpPr>
      <p:sp>
        <p:nvSpPr>
          <p:cNvPr id="621" name="Shape 621"/>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2" name="Shape 622"/>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23" name="Shape 623"/>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24" name="Shape 624"/>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le yellow II">
    <p:spTree>
      <p:nvGrpSpPr>
        <p:cNvPr id="1" name="Shape 625"/>
        <p:cNvGrpSpPr/>
        <p:nvPr/>
      </p:nvGrpSpPr>
      <p:grpSpPr>
        <a:xfrm>
          <a:off x="0" y="0"/>
          <a:ext cx="0" cy="0"/>
          <a:chOff x="0" y="0"/>
          <a:chExt cx="0" cy="0"/>
        </a:xfrm>
      </p:grpSpPr>
      <p:sp>
        <p:nvSpPr>
          <p:cNvPr id="626" name="Shape 626"/>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27" name="Shape 627"/>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28" name="Shape 628"/>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29" name="Shape 629"/>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Title green II">
    <p:spTree>
      <p:nvGrpSpPr>
        <p:cNvPr id="1" name="Shape 630"/>
        <p:cNvGrpSpPr/>
        <p:nvPr/>
      </p:nvGrpSpPr>
      <p:grpSpPr>
        <a:xfrm>
          <a:off x="0" y="0"/>
          <a:ext cx="0" cy="0"/>
          <a:chOff x="0" y="0"/>
          <a:chExt cx="0" cy="0"/>
        </a:xfrm>
      </p:grpSpPr>
      <p:sp>
        <p:nvSpPr>
          <p:cNvPr id="631" name="Shape 631"/>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2" name="Shape 632"/>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33" name="Shape 633"/>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34" name="Shape 634"/>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pink II">
    <p:spTree>
      <p:nvGrpSpPr>
        <p:cNvPr id="1" name="Shape 635"/>
        <p:cNvGrpSpPr/>
        <p:nvPr/>
      </p:nvGrpSpPr>
      <p:grpSpPr>
        <a:xfrm>
          <a:off x="0" y="0"/>
          <a:ext cx="0" cy="0"/>
          <a:chOff x="0" y="0"/>
          <a:chExt cx="0" cy="0"/>
        </a:xfrm>
      </p:grpSpPr>
      <p:sp>
        <p:nvSpPr>
          <p:cNvPr id="636" name="Shape 636"/>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37" name="Shape 637"/>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38" name="Shape 638"/>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39" name="Shape 639"/>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purple">
    <p:spTree>
      <p:nvGrpSpPr>
        <p:cNvPr id="1" name="Shape 67"/>
        <p:cNvGrpSpPr/>
        <p:nvPr/>
      </p:nvGrpSpPr>
      <p:grpSpPr>
        <a:xfrm>
          <a:off x="0" y="0"/>
          <a:ext cx="0" cy="0"/>
          <a:chOff x="0" y="0"/>
          <a:chExt cx="0" cy="0"/>
        </a:xfrm>
      </p:grpSpPr>
      <p:sp>
        <p:nvSpPr>
          <p:cNvPr id="68" name="Shape 68"/>
          <p:cNvSpPr/>
          <p:nvPr/>
        </p:nvSpPr>
        <p:spPr>
          <a:xfrm>
            <a:off x="2470150" y="0"/>
            <a:ext cx="667385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9" name="Shape 69"/>
          <p:cNvSpPr/>
          <p:nvPr/>
        </p:nvSpPr>
        <p:spPr>
          <a:xfrm>
            <a:off x="0" y="0"/>
            <a:ext cx="9144000" cy="4264023"/>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0" name="Shape 70"/>
          <p:cNvPicPr preferRelativeResize="0"/>
          <p:nvPr/>
        </p:nvPicPr>
        <p:blipFill rotWithShape="1">
          <a:blip r:embed="rId2">
            <a:alphaModFix/>
          </a:blip>
          <a:srcRect/>
          <a:stretch/>
        </p:blipFill>
        <p:spPr>
          <a:xfrm>
            <a:off x="601662" y="641350"/>
            <a:ext cx="1735136" cy="635000"/>
          </a:xfrm>
          <a:prstGeom prst="rect">
            <a:avLst/>
          </a:prstGeom>
          <a:noFill/>
          <a:ln>
            <a:noFill/>
          </a:ln>
        </p:spPr>
      </p:pic>
      <p:sp>
        <p:nvSpPr>
          <p:cNvPr id="71" name="Shape 71"/>
          <p:cNvSpPr txBox="1">
            <a:spLocks noGrp="1"/>
          </p:cNvSpPr>
          <p:nvPr>
            <p:ph type="ctrTitle"/>
          </p:nvPr>
        </p:nvSpPr>
        <p:spPr>
          <a:xfrm>
            <a:off x="3420000" y="1738313"/>
            <a:ext cx="5328000" cy="1049398"/>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lt1"/>
              </a:buClr>
              <a:buFont typeface="Roboto"/>
              <a:buNone/>
              <a:defRPr sz="3600" b="1" i="0" u="none" strike="noStrike" cap="none">
                <a:solidFill>
                  <a:schemeClr val="lt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72" name="Shape 72"/>
          <p:cNvSpPr txBox="1">
            <a:spLocks noGrp="1"/>
          </p:cNvSpPr>
          <p:nvPr>
            <p:ph type="body" idx="1"/>
          </p:nvPr>
        </p:nvSpPr>
        <p:spPr>
          <a:xfrm>
            <a:off x="3420000" y="2930400"/>
            <a:ext cx="5328000" cy="1524000"/>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1pPr>
            <a:lvl2pPr marL="482600" marR="0" lvl="1" indent="25400" algn="l" rtl="0">
              <a:lnSpc>
                <a:spcPct val="100000"/>
              </a:lnSpc>
              <a:spcBef>
                <a:spcPts val="0"/>
              </a:spcBef>
              <a:spcAft>
                <a:spcPts val="0"/>
              </a:spcAft>
              <a:buNone/>
              <a:defRPr sz="2400" b="0" i="0" u="none" strike="noStrike" cap="none">
                <a:solidFill>
                  <a:schemeClr val="lt1"/>
                </a:solidFill>
                <a:latin typeface="Roboto"/>
                <a:ea typeface="Roboto"/>
                <a:cs typeface="Roboto"/>
                <a:sym typeface="Roboto"/>
              </a:defRPr>
            </a:lvl2pPr>
            <a:lvl3pPr marL="609600" marR="0" lvl="2" indent="50800" algn="l" rtl="0">
              <a:lnSpc>
                <a:spcPct val="100000"/>
              </a:lnSpc>
              <a:spcBef>
                <a:spcPts val="0"/>
              </a:spcBef>
              <a:spcAft>
                <a:spcPts val="0"/>
              </a:spcAft>
              <a:buNone/>
              <a:defRPr sz="2000" b="0" i="0" u="none" strike="noStrike" cap="none">
                <a:solidFill>
                  <a:schemeClr val="lt1"/>
                </a:solidFill>
                <a:latin typeface="Roboto"/>
                <a:ea typeface="Roboto"/>
                <a:cs typeface="Roboto"/>
                <a:sym typeface="Roboto"/>
              </a:defRPr>
            </a:lvl3pPr>
            <a:lvl4pPr marL="762000" marR="0" lvl="3" indent="63500" algn="l" rtl="0">
              <a:lnSpc>
                <a:spcPct val="100000"/>
              </a:lnSpc>
              <a:spcBef>
                <a:spcPts val="0"/>
              </a:spcBef>
              <a:spcAft>
                <a:spcPts val="0"/>
              </a:spcAft>
              <a:buNone/>
              <a:defRPr sz="1800" b="0" i="0" u="none" strike="noStrike" cap="none">
                <a:solidFill>
                  <a:schemeClr val="lt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lt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orange II">
    <p:spTree>
      <p:nvGrpSpPr>
        <p:cNvPr id="1" name="Shape 640"/>
        <p:cNvGrpSpPr/>
        <p:nvPr/>
      </p:nvGrpSpPr>
      <p:grpSpPr>
        <a:xfrm>
          <a:off x="0" y="0"/>
          <a:ext cx="0" cy="0"/>
          <a:chOff x="0" y="0"/>
          <a:chExt cx="0" cy="0"/>
        </a:xfrm>
      </p:grpSpPr>
      <p:sp>
        <p:nvSpPr>
          <p:cNvPr id="641" name="Shape 641"/>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2" name="Shape 642"/>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5"/>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43" name="Shape 643"/>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44" name="Shape 644"/>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 purple II">
    <p:spTree>
      <p:nvGrpSpPr>
        <p:cNvPr id="1" name="Shape 645"/>
        <p:cNvGrpSpPr/>
        <p:nvPr/>
      </p:nvGrpSpPr>
      <p:grpSpPr>
        <a:xfrm>
          <a:off x="0" y="0"/>
          <a:ext cx="0" cy="0"/>
          <a:chOff x="0" y="0"/>
          <a:chExt cx="0" cy="0"/>
        </a:xfrm>
      </p:grpSpPr>
      <p:sp>
        <p:nvSpPr>
          <p:cNvPr id="646" name="Shape 646"/>
          <p:cNvSpPr/>
          <p:nvPr/>
        </p:nvSpPr>
        <p:spPr>
          <a:xfrm>
            <a:off x="2470150" y="0"/>
            <a:ext cx="6673800" cy="5143499"/>
          </a:xfrm>
          <a:custGeom>
            <a:avLst/>
            <a:gdLst/>
            <a:ahLst/>
            <a:cxnLst/>
            <a:rect l="0" t="0" r="0" b="0"/>
            <a:pathLst>
              <a:path w="120000" h="120000" extrusionOk="0">
                <a:moveTo>
                  <a:pt x="0" y="40242"/>
                </a:moveTo>
                <a:lnTo>
                  <a:pt x="119999" y="0"/>
                </a:lnTo>
                <a:lnTo>
                  <a:pt x="119999" y="120000"/>
                </a:lnTo>
                <a:lnTo>
                  <a:pt x="16439" y="120000"/>
                </a:lnTo>
                <a:lnTo>
                  <a:pt x="0" y="40242"/>
                </a:lnTo>
                <a:close/>
              </a:path>
            </a:pathLst>
          </a:custGeom>
          <a:solidFill>
            <a:schemeClr val="dk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647" name="Shape 647"/>
          <p:cNvSpPr/>
          <p:nvPr/>
        </p:nvSpPr>
        <p:spPr>
          <a:xfrm>
            <a:off x="0" y="0"/>
            <a:ext cx="9144000" cy="4263900"/>
          </a:xfrm>
          <a:custGeom>
            <a:avLst/>
            <a:gdLst/>
            <a:ahLst/>
            <a:cxnLst/>
            <a:rect l="0" t="0" r="0" b="0"/>
            <a:pathLst>
              <a:path w="120000" h="120000" extrusionOk="0">
                <a:moveTo>
                  <a:pt x="0" y="0"/>
                </a:moveTo>
                <a:lnTo>
                  <a:pt x="120000" y="0"/>
                </a:lnTo>
                <a:lnTo>
                  <a:pt x="32647" y="49610"/>
                </a:lnTo>
                <a:lnTo>
                  <a:pt x="0" y="120000"/>
                </a:lnTo>
                <a:lnTo>
                  <a:pt x="0" y="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48" name="Shape 648"/>
          <p:cNvPicPr preferRelativeResize="0"/>
          <p:nvPr/>
        </p:nvPicPr>
        <p:blipFill rotWithShape="1">
          <a:blip r:embed="rId2">
            <a:alphaModFix/>
          </a:blip>
          <a:srcRect/>
          <a:stretch/>
        </p:blipFill>
        <p:spPr>
          <a:xfrm>
            <a:off x="3597275" y="2173288"/>
            <a:ext cx="1366799" cy="500100"/>
          </a:xfrm>
          <a:prstGeom prst="rect">
            <a:avLst/>
          </a:prstGeom>
          <a:noFill/>
          <a:ln>
            <a:noFill/>
          </a:ln>
        </p:spPr>
      </p:pic>
      <p:sp>
        <p:nvSpPr>
          <p:cNvPr id="649" name="Shape 649"/>
          <p:cNvSpPr txBox="1">
            <a:spLocks noGrp="1"/>
          </p:cNvSpPr>
          <p:nvPr>
            <p:ph type="body" idx="1"/>
          </p:nvPr>
        </p:nvSpPr>
        <p:spPr>
          <a:xfrm>
            <a:off x="3597275" y="3000375"/>
            <a:ext cx="4749899" cy="1454099"/>
          </a:xfrm>
          <a:prstGeom prst="rect">
            <a:avLst/>
          </a:prstGeom>
          <a:noFill/>
          <a:ln>
            <a:noFill/>
          </a:ln>
        </p:spPr>
        <p:txBody>
          <a:bodyPr lIns="91425" tIns="91425" rIns="91425" bIns="91425" anchor="t" anchorCtr="0"/>
          <a:lstStyle>
            <a:lvl1pPr marL="203199" marR="0" lvl="0"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203199" marR="0" lvl="1" indent="76201"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540000" marR="0" lvl="2" indent="82300" algn="l" rtl="0">
              <a:lnSpc>
                <a:spcPct val="100000"/>
              </a:lnSpc>
              <a:spcBef>
                <a:spcPts val="0"/>
              </a:spcBef>
              <a:spcAft>
                <a:spcPts val="0"/>
              </a:spcAft>
              <a:buNone/>
              <a:defRPr sz="1400" b="0" i="0" u="none" strike="noStrike" cap="none">
                <a:solidFill>
                  <a:schemeClr val="lt1"/>
                </a:solidFill>
                <a:latin typeface="Arial"/>
                <a:ea typeface="Arial"/>
                <a:cs typeface="Arial"/>
                <a:sym typeface="Arial"/>
              </a:defRPr>
            </a:lvl3pPr>
            <a:lvl4pPr marL="719998" marR="0" lvl="3" indent="42001" algn="l" rtl="0">
              <a:lnSpc>
                <a:spcPct val="100000"/>
              </a:lnSpc>
              <a:spcBef>
                <a:spcPts val="0"/>
              </a:spcBef>
              <a:spcAft>
                <a:spcPts val="0"/>
              </a:spcAft>
              <a:buNone/>
              <a:defRPr sz="1200" b="0" i="0" u="none" strike="noStrike" cap="none">
                <a:solidFill>
                  <a:schemeClr val="lt1"/>
                </a:solidFill>
                <a:latin typeface="Arial"/>
                <a:ea typeface="Arial"/>
                <a:cs typeface="Arial"/>
                <a:sym typeface="Arial"/>
              </a:defRPr>
            </a:lvl4pPr>
            <a:lvl5pPr marL="899999" marR="0" lvl="4" indent="1700" algn="l" rtl="0">
              <a:lnSpc>
                <a:spcPct val="100000"/>
              </a:lnSpc>
              <a:spcBef>
                <a:spcPts val="0"/>
              </a:spcBef>
              <a:spcAft>
                <a:spcPts val="0"/>
              </a:spcAft>
              <a:buNone/>
              <a:defRPr sz="1000" b="0"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Breaker blue">
    <p:spTree>
      <p:nvGrpSpPr>
        <p:cNvPr id="1" name="Shape 650"/>
        <p:cNvGrpSpPr/>
        <p:nvPr/>
      </p:nvGrpSpPr>
      <p:grpSpPr>
        <a:xfrm>
          <a:off x="0" y="0"/>
          <a:ext cx="0" cy="0"/>
          <a:chOff x="0" y="0"/>
          <a:chExt cx="0" cy="0"/>
        </a:xfrm>
      </p:grpSpPr>
      <p:sp>
        <p:nvSpPr>
          <p:cNvPr id="651" name="Shape 651"/>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652" name="Shape 652"/>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653" name="Shape 653"/>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54" name="Shape 654"/>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655" name="Shape 655"/>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Breaker yellow">
    <p:spTree>
      <p:nvGrpSpPr>
        <p:cNvPr id="1" name="Shape 656"/>
        <p:cNvGrpSpPr/>
        <p:nvPr/>
      </p:nvGrpSpPr>
      <p:grpSpPr>
        <a:xfrm>
          <a:off x="0" y="0"/>
          <a:ext cx="0" cy="0"/>
          <a:chOff x="0" y="0"/>
          <a:chExt cx="0" cy="0"/>
        </a:xfrm>
      </p:grpSpPr>
      <p:sp>
        <p:nvSpPr>
          <p:cNvPr id="657" name="Shape 657"/>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658" name="Shape 658"/>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59" name="Shape 659"/>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660" name="Shape 660"/>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661" name="Shape 661"/>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Breaker green">
    <p:spTree>
      <p:nvGrpSpPr>
        <p:cNvPr id="1" name="Shape 662"/>
        <p:cNvGrpSpPr/>
        <p:nvPr/>
      </p:nvGrpSpPr>
      <p:grpSpPr>
        <a:xfrm>
          <a:off x="0" y="0"/>
          <a:ext cx="0" cy="0"/>
          <a:chOff x="0" y="0"/>
          <a:chExt cx="0" cy="0"/>
        </a:xfrm>
      </p:grpSpPr>
      <p:sp>
        <p:nvSpPr>
          <p:cNvPr id="663" name="Shape 663"/>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664" name="Shape 664"/>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65" name="Shape 665"/>
          <p:cNvPicPr preferRelativeResize="0"/>
          <p:nvPr/>
        </p:nvPicPr>
        <p:blipFill rotWithShape="1">
          <a:blip r:embed="rId2">
            <a:alphaModFix/>
          </a:blip>
          <a:srcRect/>
          <a:stretch/>
        </p:blipFill>
        <p:spPr>
          <a:xfrm>
            <a:off x="6983413" y="2351088"/>
            <a:ext cx="1198500" cy="436500"/>
          </a:xfrm>
          <a:prstGeom prst="rect">
            <a:avLst/>
          </a:prstGeom>
          <a:noFill/>
          <a:ln>
            <a:noFill/>
          </a:ln>
        </p:spPr>
      </p:pic>
      <p:sp>
        <p:nvSpPr>
          <p:cNvPr id="666" name="Shape 666"/>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667" name="Shape 667"/>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Breaker pink">
    <p:spTree>
      <p:nvGrpSpPr>
        <p:cNvPr id="1" name="Shape 668"/>
        <p:cNvGrpSpPr/>
        <p:nvPr/>
      </p:nvGrpSpPr>
      <p:grpSpPr>
        <a:xfrm>
          <a:off x="0" y="0"/>
          <a:ext cx="0" cy="0"/>
          <a:chOff x="0" y="0"/>
          <a:chExt cx="0" cy="0"/>
        </a:xfrm>
      </p:grpSpPr>
      <p:sp>
        <p:nvSpPr>
          <p:cNvPr id="669" name="Shape 669"/>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670" name="Shape 670"/>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3"/>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71" name="Shape 671"/>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672" name="Shape 672"/>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673" name="Shape 673"/>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Breaker purple">
    <p:spTree>
      <p:nvGrpSpPr>
        <p:cNvPr id="1" name="Shape 674"/>
        <p:cNvGrpSpPr/>
        <p:nvPr/>
      </p:nvGrpSpPr>
      <p:grpSpPr>
        <a:xfrm>
          <a:off x="0" y="0"/>
          <a:ext cx="0" cy="0"/>
          <a:chOff x="0" y="0"/>
          <a:chExt cx="0" cy="0"/>
        </a:xfrm>
      </p:grpSpPr>
      <p:sp>
        <p:nvSpPr>
          <p:cNvPr id="675" name="Shape 675"/>
          <p:cNvSpPr/>
          <p:nvPr/>
        </p:nvSpPr>
        <p:spPr>
          <a:xfrm>
            <a:off x="0" y="0"/>
            <a:ext cx="9144000" cy="5143499"/>
          </a:xfrm>
          <a:prstGeom prst="rect">
            <a:avLst/>
          </a:prstGeom>
          <a:solidFill>
            <a:schemeClr val="dk1"/>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rgbClr val="FFFFFF"/>
              </a:solidFill>
              <a:latin typeface="Arial"/>
              <a:ea typeface="Arial"/>
              <a:cs typeface="Arial"/>
              <a:sym typeface="Arial"/>
            </a:endParaRPr>
          </a:p>
        </p:txBody>
      </p:sp>
      <p:sp>
        <p:nvSpPr>
          <p:cNvPr id="676" name="Shape 676"/>
          <p:cNvSpPr/>
          <p:nvPr/>
        </p:nvSpPr>
        <p:spPr>
          <a:xfrm rot="-5400000">
            <a:off x="5292788" y="1293837"/>
            <a:ext cx="5145000" cy="2557500"/>
          </a:xfrm>
          <a:custGeom>
            <a:avLst/>
            <a:gdLst/>
            <a:ahLst/>
            <a:cxnLst/>
            <a:rect l="0" t="0" r="0" b="0"/>
            <a:pathLst>
              <a:path w="120000" h="120000" extrusionOk="0">
                <a:moveTo>
                  <a:pt x="0" y="120000"/>
                </a:moveTo>
                <a:lnTo>
                  <a:pt x="59932" y="0"/>
                </a:lnTo>
                <a:lnTo>
                  <a:pt x="120000" y="120000"/>
                </a:lnTo>
                <a:lnTo>
                  <a:pt x="0" y="120000"/>
                </a:lnTo>
                <a:close/>
              </a:path>
            </a:pathLst>
          </a:custGeom>
          <a:solidFill>
            <a:schemeClr val="accent6"/>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677" name="Shape 677"/>
          <p:cNvPicPr preferRelativeResize="0"/>
          <p:nvPr/>
        </p:nvPicPr>
        <p:blipFill rotWithShape="1">
          <a:blip r:embed="rId2">
            <a:alphaModFix/>
          </a:blip>
          <a:srcRect/>
          <a:stretch/>
        </p:blipFill>
        <p:spPr>
          <a:xfrm>
            <a:off x="6983413" y="2349500"/>
            <a:ext cx="1198500" cy="438299"/>
          </a:xfrm>
          <a:prstGeom prst="rect">
            <a:avLst/>
          </a:prstGeom>
          <a:noFill/>
          <a:ln>
            <a:noFill/>
          </a:ln>
        </p:spPr>
      </p:pic>
      <p:sp>
        <p:nvSpPr>
          <p:cNvPr id="678" name="Shape 678"/>
          <p:cNvSpPr txBox="1"/>
          <p:nvPr/>
        </p:nvSpPr>
        <p:spPr>
          <a:xfrm>
            <a:off x="287337" y="4832350"/>
            <a:ext cx="1404898" cy="77700"/>
          </a:xfrm>
          <a:prstGeom prst="rect">
            <a:avLst/>
          </a:prstGeom>
          <a:noFill/>
          <a:ln>
            <a:noFill/>
          </a:ln>
        </p:spPr>
        <p:txBody>
          <a:bodyPr lIns="0" tIns="0" rIns="0" bIns="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500" b="0" i="0" u="none" strike="noStrike" cap="none">
                <a:solidFill>
                  <a:srgbClr val="757070"/>
                </a:solidFill>
                <a:latin typeface="Arial"/>
                <a:ea typeface="Arial"/>
                <a:cs typeface="Arial"/>
                <a:sym typeface="Arial"/>
              </a:rPr>
              <a:t>COPYRIGHT 2014 @ </a:t>
            </a:r>
            <a:r>
              <a:rPr lang="en-US" sz="500" b="1" i="0" u="none" strike="noStrike" cap="none">
                <a:solidFill>
                  <a:srgbClr val="FFFFFF"/>
                </a:solidFill>
                <a:latin typeface="Arial"/>
                <a:ea typeface="Arial"/>
                <a:cs typeface="Arial"/>
                <a:sym typeface="Arial"/>
              </a:rPr>
              <a:t>UNITY</a:t>
            </a:r>
            <a:r>
              <a:rPr lang="en-US" sz="500" b="1" i="0" u="none" strike="noStrike" cap="none">
                <a:solidFill>
                  <a:srgbClr val="222C37"/>
                </a:solidFill>
                <a:latin typeface="Arial"/>
                <a:ea typeface="Arial"/>
                <a:cs typeface="Arial"/>
                <a:sym typeface="Arial"/>
              </a:rPr>
              <a:t> </a:t>
            </a:r>
            <a:r>
              <a:rPr lang="en-US" sz="500" b="1" i="0" u="none" strike="noStrike" cap="none">
                <a:solidFill>
                  <a:srgbClr val="FFFFFF"/>
                </a:solidFill>
                <a:latin typeface="Arial"/>
                <a:ea typeface="Arial"/>
                <a:cs typeface="Arial"/>
                <a:sym typeface="Arial"/>
              </a:rPr>
              <a:t>TECHNOLOGIES</a:t>
            </a:r>
          </a:p>
        </p:txBody>
      </p:sp>
      <p:sp>
        <p:nvSpPr>
          <p:cNvPr id="679" name="Shape 679"/>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Clr>
                <a:schemeClr val="lt1"/>
              </a:buClr>
              <a:buFont typeface="Arial"/>
              <a:buChar char="●"/>
              <a:defRPr sz="3600" b="1" i="0" u="none" strike="noStrike" cap="none">
                <a:solidFill>
                  <a:schemeClr val="lt1"/>
                </a:solidFill>
                <a:latin typeface="Arial"/>
                <a:ea typeface="Arial"/>
                <a:cs typeface="Arial"/>
                <a:sym typeface="Arial"/>
              </a:defRPr>
            </a:lvl1pPr>
            <a:lvl2pPr marL="584199" marR="0" lvl="1"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2pPr>
            <a:lvl3pPr marL="761999" marR="0" lvl="2" indent="38101"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3pPr>
            <a:lvl4pPr marL="939799" marR="0" lvl="3"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4pPr>
            <a:lvl5pPr marL="1117599" marR="0" lvl="4" indent="38100" algn="l" rtl="0">
              <a:lnSpc>
                <a:spcPct val="100000"/>
              </a:lnSpc>
              <a:spcBef>
                <a:spcPts val="0"/>
              </a:spcBef>
              <a:spcAft>
                <a:spcPts val="0"/>
              </a:spcAft>
              <a:buNone/>
              <a:defRPr sz="3600" b="1" i="0" u="none" strike="noStrike" cap="none">
                <a:solidFill>
                  <a:schemeClr val="lt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el and text blue">
    <p:spTree>
      <p:nvGrpSpPr>
        <p:cNvPr id="1" name="Shape 680"/>
        <p:cNvGrpSpPr/>
        <p:nvPr/>
      </p:nvGrpSpPr>
      <p:grpSpPr>
        <a:xfrm>
          <a:off x="0" y="0"/>
          <a:ext cx="0" cy="0"/>
          <a:chOff x="0" y="0"/>
          <a:chExt cx="0" cy="0"/>
        </a:xfrm>
      </p:grpSpPr>
      <p:sp>
        <p:nvSpPr>
          <p:cNvPr id="681" name="Shape 681"/>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1"/>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82" name="Shape 682"/>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683" name="Shape 683"/>
          <p:cNvGrpSpPr/>
          <p:nvPr/>
        </p:nvGrpSpPr>
        <p:grpSpPr>
          <a:xfrm>
            <a:off x="-1549335" y="1749409"/>
            <a:ext cx="1457264" cy="2511311"/>
            <a:chOff x="-1548679" y="353016"/>
            <a:chExt cx="1457118" cy="2511311"/>
          </a:xfrm>
        </p:grpSpPr>
        <p:sp>
          <p:nvSpPr>
            <p:cNvPr id="684" name="Shape 684"/>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685" name="Shape 685"/>
            <p:cNvGrpSpPr/>
            <p:nvPr/>
          </p:nvGrpSpPr>
          <p:grpSpPr>
            <a:xfrm>
              <a:off x="-498687" y="2618946"/>
              <a:ext cx="407126" cy="245381"/>
              <a:chOff x="-474297" y="3592325"/>
              <a:chExt cx="348299" cy="222669"/>
            </a:xfrm>
          </p:grpSpPr>
          <p:pic>
            <p:nvPicPr>
              <p:cNvPr id="686" name="Shape 686"/>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687" name="Shape 687"/>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688" name="Shape 688"/>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689" name="Shape 68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690" name="Shape 690"/>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el and text yellow">
    <p:spTree>
      <p:nvGrpSpPr>
        <p:cNvPr id="1" name="Shape 691"/>
        <p:cNvGrpSpPr/>
        <p:nvPr/>
      </p:nvGrpSpPr>
      <p:grpSpPr>
        <a:xfrm>
          <a:off x="0" y="0"/>
          <a:ext cx="0" cy="0"/>
          <a:chOff x="0" y="0"/>
          <a:chExt cx="0" cy="0"/>
        </a:xfrm>
      </p:grpSpPr>
      <p:sp>
        <p:nvSpPr>
          <p:cNvPr id="692" name="Shape 692"/>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2"/>
          </a:solidFill>
          <a:ln>
            <a:noFill/>
          </a:ln>
        </p:spPr>
        <p:txBody>
          <a:bodyPr lIns="180000" tIns="180000" rIns="180000" bIns="180000"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693" name="Shape 693"/>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694" name="Shape 694"/>
          <p:cNvGrpSpPr/>
          <p:nvPr/>
        </p:nvGrpSpPr>
        <p:grpSpPr>
          <a:xfrm>
            <a:off x="-1549335" y="1749409"/>
            <a:ext cx="1457264" cy="2511311"/>
            <a:chOff x="-1548679" y="353016"/>
            <a:chExt cx="1457118" cy="2511311"/>
          </a:xfrm>
        </p:grpSpPr>
        <p:sp>
          <p:nvSpPr>
            <p:cNvPr id="695" name="Shape 695"/>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696" name="Shape 696"/>
            <p:cNvGrpSpPr/>
            <p:nvPr/>
          </p:nvGrpSpPr>
          <p:grpSpPr>
            <a:xfrm>
              <a:off x="-498687" y="2618946"/>
              <a:ext cx="407126" cy="245381"/>
              <a:chOff x="-474297" y="3592325"/>
              <a:chExt cx="348299" cy="222669"/>
            </a:xfrm>
          </p:grpSpPr>
          <p:pic>
            <p:nvPicPr>
              <p:cNvPr id="697" name="Shape 697"/>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698" name="Shape 698"/>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699" name="Shape 699"/>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00" name="Shape 70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Roboto"/>
              <a:buNone/>
              <a:defRPr sz="4000" b="1" i="0" u="none" strike="noStrike" cap="none">
                <a:solidFill>
                  <a:schemeClr val="dk1"/>
                </a:solidFill>
                <a:latin typeface="Roboto"/>
                <a:ea typeface="Roboto"/>
                <a:cs typeface="Roboto"/>
                <a:sym typeface="Roboto"/>
              </a:defRPr>
            </a:lvl1pPr>
            <a:lvl2pPr marL="0" marR="0" lvl="1"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2pPr>
            <a:lvl3pPr marL="0" marR="0" lvl="2"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3pPr>
            <a:lvl4pPr marL="0" marR="0" lvl="3"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4pPr>
            <a:lvl5pPr marL="0" marR="0" lvl="4"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5pPr>
            <a:lvl6pPr marL="457200" marR="0" lvl="5"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6pPr>
            <a:lvl7pPr marL="914400" marR="0" lvl="6"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7pPr>
            <a:lvl8pPr marL="1371600" marR="0" lvl="7"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8pPr>
            <a:lvl9pPr marL="1828800" marR="0" lvl="8" indent="0" algn="l" rtl="0">
              <a:spcBef>
                <a:spcPts val="0"/>
              </a:spcBef>
              <a:spcAft>
                <a:spcPts val="0"/>
              </a:spcAft>
              <a:buClr>
                <a:srgbClr val="000000"/>
              </a:buClr>
              <a:buFont typeface="Roboto"/>
              <a:buNone/>
              <a:defRPr sz="1800" b="0" i="0" u="none" strike="noStrike" cap="none">
                <a:solidFill>
                  <a:srgbClr val="000000"/>
                </a:solidFill>
                <a:latin typeface="Roboto"/>
                <a:ea typeface="Roboto"/>
                <a:cs typeface="Roboto"/>
                <a:sym typeface="Roboto"/>
              </a:defRPr>
            </a:lvl9pPr>
          </a:lstStyle>
          <a:p>
            <a:endParaRPr/>
          </a:p>
        </p:txBody>
      </p:sp>
      <p:sp>
        <p:nvSpPr>
          <p:cNvPr id="701" name="Shape 701"/>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1pPr>
            <a:lvl2pPr marL="482598" marR="0" lvl="1" indent="25401" algn="l" rtl="0">
              <a:lnSpc>
                <a:spcPct val="100000"/>
              </a:lnSpc>
              <a:spcBef>
                <a:spcPts val="0"/>
              </a:spcBef>
              <a:spcAft>
                <a:spcPts val="0"/>
              </a:spcAft>
              <a:buNone/>
              <a:defRPr sz="2400" b="0" i="0" u="none" strike="noStrike" cap="none">
                <a:solidFill>
                  <a:schemeClr val="dk1"/>
                </a:solidFill>
                <a:latin typeface="Roboto"/>
                <a:ea typeface="Roboto"/>
                <a:cs typeface="Roboto"/>
                <a:sym typeface="Roboto"/>
              </a:defRPr>
            </a:lvl2pPr>
            <a:lvl3pPr marL="609599" marR="0" lvl="2" indent="50801" algn="l" rtl="0">
              <a:lnSpc>
                <a:spcPct val="100000"/>
              </a:lnSpc>
              <a:spcBef>
                <a:spcPts val="0"/>
              </a:spcBef>
              <a:spcAft>
                <a:spcPts val="0"/>
              </a:spcAft>
              <a:buNone/>
              <a:defRPr sz="2000" b="0" i="0" u="none" strike="noStrike" cap="none">
                <a:solidFill>
                  <a:schemeClr val="dk1"/>
                </a:solidFill>
                <a:latin typeface="Roboto"/>
                <a:ea typeface="Roboto"/>
                <a:cs typeface="Roboto"/>
                <a:sym typeface="Roboto"/>
              </a:defRPr>
            </a:lvl3pPr>
            <a:lvl4pPr marL="761999" marR="0" lvl="3" indent="63501" algn="l" rtl="0">
              <a:lnSpc>
                <a:spcPct val="100000"/>
              </a:lnSpc>
              <a:spcBef>
                <a:spcPts val="0"/>
              </a:spcBef>
              <a:spcAft>
                <a:spcPts val="0"/>
              </a:spcAft>
              <a:buNone/>
              <a:defRPr sz="1800" b="0" i="0" u="none" strike="noStrike" cap="none">
                <a:solidFill>
                  <a:schemeClr val="dk1"/>
                </a:solidFill>
                <a:latin typeface="Roboto"/>
                <a:ea typeface="Roboto"/>
                <a:cs typeface="Roboto"/>
                <a:sym typeface="Roboto"/>
              </a:defRPr>
            </a:lvl4pPr>
            <a:lvl5pPr marL="914399" marR="0" lvl="4" indent="76200" algn="l" rtl="0">
              <a:lnSpc>
                <a:spcPct val="100000"/>
              </a:lnSpc>
              <a:spcBef>
                <a:spcPts val="0"/>
              </a:spcBef>
              <a:spcAft>
                <a:spcPts val="0"/>
              </a:spcAft>
              <a:buNone/>
              <a:defRPr sz="1600" b="0" i="0" u="none" strike="noStrike" cap="none">
                <a:solidFill>
                  <a:schemeClr val="dk1"/>
                </a:solidFill>
                <a:latin typeface="Roboto"/>
                <a:ea typeface="Roboto"/>
                <a:cs typeface="Roboto"/>
                <a:sym typeface="Roboto"/>
              </a:defRPr>
            </a:lvl5pPr>
            <a:lvl6pPr marL="1885950" marR="0" lvl="5"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6pPr>
            <a:lvl7pPr marL="2228850" marR="0" lvl="6"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7pPr>
            <a:lvl8pPr marL="2571750" marR="0" lvl="7"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8pPr>
            <a:lvl9pPr marL="2914650" marR="0" lvl="8" indent="60660" algn="l" rtl="0">
              <a:lnSpc>
                <a:spcPct val="90000"/>
              </a:lnSpc>
              <a:spcBef>
                <a:spcPts val="375"/>
              </a:spcBef>
              <a:spcAft>
                <a:spcPts val="0"/>
              </a:spcAft>
              <a:buNone/>
              <a:defRPr sz="1350" b="0" i="0" u="none" strike="noStrike" cap="none">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el and text green">
    <p:spTree>
      <p:nvGrpSpPr>
        <p:cNvPr id="1" name="Shape 702"/>
        <p:cNvGrpSpPr/>
        <p:nvPr/>
      </p:nvGrpSpPr>
      <p:grpSpPr>
        <a:xfrm>
          <a:off x="0" y="0"/>
          <a:ext cx="0" cy="0"/>
          <a:chOff x="0" y="0"/>
          <a:chExt cx="0" cy="0"/>
        </a:xfrm>
      </p:grpSpPr>
      <p:sp>
        <p:nvSpPr>
          <p:cNvPr id="703" name="Shape 703"/>
          <p:cNvSpPr/>
          <p:nvPr/>
        </p:nvSpPr>
        <p:spPr>
          <a:xfrm>
            <a:off x="8108950" y="3832225"/>
            <a:ext cx="1034999" cy="1311299"/>
          </a:xfrm>
          <a:custGeom>
            <a:avLst/>
            <a:gdLst/>
            <a:ahLst/>
            <a:cxnLst/>
            <a:rect l="0" t="0" r="0" b="0"/>
            <a:pathLst>
              <a:path w="120000" h="120000" extrusionOk="0">
                <a:moveTo>
                  <a:pt x="0" y="95859"/>
                </a:moveTo>
                <a:lnTo>
                  <a:pt x="120000" y="0"/>
                </a:lnTo>
                <a:lnTo>
                  <a:pt x="120000" y="120000"/>
                </a:lnTo>
                <a:lnTo>
                  <a:pt x="29351" y="120000"/>
                </a:lnTo>
                <a:lnTo>
                  <a:pt x="0" y="95859"/>
                </a:lnTo>
                <a:close/>
              </a:path>
            </a:pathLst>
          </a:custGeom>
          <a:solidFill>
            <a:schemeClr val="accent4"/>
          </a:solidFill>
          <a:ln>
            <a:noFill/>
          </a:ln>
        </p:spPr>
        <p:txBody>
          <a:bodyPr lIns="180000" tIns="180000" rIns="180000" bIns="180000" anchor="ctr" anchorCtr="0">
            <a:noAutofit/>
          </a:bodyPr>
          <a:lstStyle/>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lt1"/>
              </a:solidFill>
              <a:latin typeface="Arial"/>
              <a:ea typeface="Arial"/>
              <a:cs typeface="Arial"/>
              <a:sym typeface="Arial"/>
            </a:endParaRPr>
          </a:p>
        </p:txBody>
      </p:sp>
      <p:pic>
        <p:nvPicPr>
          <p:cNvPr id="704" name="Shape 704"/>
          <p:cNvPicPr preferRelativeResize="0"/>
          <p:nvPr/>
        </p:nvPicPr>
        <p:blipFill rotWithShape="1">
          <a:blip r:embed="rId2">
            <a:alphaModFix/>
          </a:blip>
          <a:srcRect/>
          <a:stretch/>
        </p:blipFill>
        <p:spPr>
          <a:xfrm>
            <a:off x="8312150" y="4775200"/>
            <a:ext cx="619200" cy="223800"/>
          </a:xfrm>
          <a:prstGeom prst="rect">
            <a:avLst/>
          </a:prstGeom>
          <a:noFill/>
          <a:ln>
            <a:noFill/>
          </a:ln>
        </p:spPr>
      </p:pic>
      <p:grpSp>
        <p:nvGrpSpPr>
          <p:cNvPr id="705" name="Shape 705"/>
          <p:cNvGrpSpPr/>
          <p:nvPr/>
        </p:nvGrpSpPr>
        <p:grpSpPr>
          <a:xfrm>
            <a:off x="-1549335" y="1749409"/>
            <a:ext cx="1457264" cy="2511311"/>
            <a:chOff x="-1548679" y="353016"/>
            <a:chExt cx="1457118" cy="2511311"/>
          </a:xfrm>
        </p:grpSpPr>
        <p:sp>
          <p:nvSpPr>
            <p:cNvPr id="706" name="Shape 706"/>
            <p:cNvSpPr/>
            <p:nvPr/>
          </p:nvSpPr>
          <p:spPr>
            <a:xfrm>
              <a:off x="-1548679" y="353016"/>
              <a:ext cx="1457100" cy="2241600"/>
            </a:xfrm>
            <a:prstGeom prst="rect">
              <a:avLst/>
            </a:prstGeom>
            <a:noFill/>
            <a:ln>
              <a:noFill/>
            </a:ln>
          </p:spPr>
          <p:txBody>
            <a:bodyPr lIns="0" tIns="0" rIns="0" bIns="0" anchor="t" anchorCtr="0">
              <a:noAutofit/>
            </a:bodyPr>
            <a:lstStyle/>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Text Styles </a:t>
              </a:r>
            </a:p>
            <a:p>
              <a:pPr marL="0" marR="0" lvl="0" indent="0" algn="r" rtl="0">
                <a:lnSpc>
                  <a:spcPct val="100000"/>
                </a:lnSpc>
                <a:spcBef>
                  <a:spcPts val="20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Use the </a:t>
              </a:r>
              <a:r>
                <a:rPr lang="en-US" sz="900" b="1" i="0" u="none" strike="noStrike" cap="none">
                  <a:solidFill>
                    <a:srgbClr val="757070"/>
                  </a:solidFill>
                  <a:latin typeface="Arial"/>
                  <a:ea typeface="Arial"/>
                  <a:cs typeface="Arial"/>
                  <a:sym typeface="Arial"/>
                </a:rPr>
                <a:t>TAB</a:t>
              </a:r>
              <a:r>
                <a:rPr lang="en-US" sz="900" b="0" i="0" u="none" strike="noStrike" cap="none">
                  <a:solidFill>
                    <a:srgbClr val="757070"/>
                  </a:solidFill>
                  <a:latin typeface="Arial"/>
                  <a:ea typeface="Arial"/>
                  <a:cs typeface="Arial"/>
                  <a:sym typeface="Arial"/>
                </a:rPr>
                <a:t> key to switch between levels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1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2 = Bullet 24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3 = Bullet 20 pt. </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4 = Bullet 18 pt.</a:t>
              </a: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Level 5 = Bullet 16 pt. </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To get bullet / plain text again, use </a:t>
              </a:r>
              <a:r>
                <a:rPr lang="en-US" sz="900" b="1" i="0" u="none" strike="noStrike" cap="none">
                  <a:solidFill>
                    <a:srgbClr val="757070"/>
                  </a:solidFill>
                  <a:latin typeface="Arial"/>
                  <a:ea typeface="Arial"/>
                  <a:cs typeface="Arial"/>
                  <a:sym typeface="Arial"/>
                </a:rPr>
                <a:t>SHIFT + TAB</a:t>
              </a:r>
            </a:p>
            <a:p>
              <a:pPr marL="0" marR="0" lvl="0" indent="0" algn="r" rtl="0">
                <a:lnSpc>
                  <a:spcPct val="100000"/>
                </a:lnSpc>
                <a:spcBef>
                  <a:spcPts val="0"/>
                </a:spcBef>
                <a:spcAft>
                  <a:spcPts val="0"/>
                </a:spcAft>
                <a:buClr>
                  <a:srgbClr val="000000"/>
                </a:buClr>
                <a:buFont typeface="Arial"/>
                <a:buNone/>
              </a:pPr>
              <a:endParaRPr sz="900" b="0" i="0" u="none" strike="noStrike" cap="none">
                <a:solidFill>
                  <a:srgbClr val="757070"/>
                </a:solidFill>
                <a:latin typeface="Arial"/>
                <a:ea typeface="Arial"/>
                <a:cs typeface="Arial"/>
                <a:sym typeface="Arial"/>
              </a:endParaRPr>
            </a:p>
            <a:p>
              <a:pPr marL="0" marR="0" lvl="0" indent="0" algn="r" rtl="0">
                <a:lnSpc>
                  <a:spcPct val="100000"/>
                </a:lnSpc>
                <a:spcBef>
                  <a:spcPts val="0"/>
                </a:spcBef>
                <a:spcAft>
                  <a:spcPts val="0"/>
                </a:spcAft>
                <a:buClr>
                  <a:srgbClr val="757070"/>
                </a:buClr>
                <a:buSzPct val="25000"/>
                <a:buFont typeface="Arial"/>
                <a:buNone/>
              </a:pPr>
              <a:r>
                <a:rPr lang="en-US" sz="900" b="0" i="0" u="none" strike="noStrike" cap="none">
                  <a:solidFill>
                    <a:srgbClr val="757070"/>
                  </a:solidFill>
                  <a:latin typeface="Arial"/>
                  <a:ea typeface="Arial"/>
                  <a:cs typeface="Arial"/>
                  <a:sym typeface="Arial"/>
                </a:rPr>
                <a:t>Alternatively,</a:t>
              </a:r>
            </a:p>
            <a:p>
              <a:pPr marL="0" marR="0" lvl="0" indent="0" algn="r" rtl="0">
                <a:lnSpc>
                  <a:spcPct val="100000"/>
                </a:lnSpc>
                <a:spcBef>
                  <a:spcPts val="0"/>
                </a:spcBef>
                <a:spcAft>
                  <a:spcPts val="0"/>
                </a:spcAft>
                <a:buClr>
                  <a:srgbClr val="757070"/>
                </a:buClr>
                <a:buSzPct val="25000"/>
                <a:buFont typeface="Arial"/>
                <a:buNone/>
              </a:pPr>
              <a:r>
                <a:rPr lang="en-US" sz="900" b="1" i="0" u="none" strike="noStrike" cap="none">
                  <a:solidFill>
                    <a:srgbClr val="757070"/>
                  </a:solidFill>
                  <a:latin typeface="Arial"/>
                  <a:ea typeface="Arial"/>
                  <a:cs typeface="Arial"/>
                  <a:sym typeface="Arial"/>
                </a:rPr>
                <a:t>Increase</a:t>
              </a:r>
              <a:r>
                <a:rPr lang="en-US" sz="900" b="0" i="0" u="none" strike="noStrike" cap="none">
                  <a:solidFill>
                    <a:srgbClr val="757070"/>
                  </a:solidFill>
                  <a:latin typeface="Arial"/>
                  <a:ea typeface="Arial"/>
                  <a:cs typeface="Arial"/>
                  <a:sym typeface="Arial"/>
                </a:rPr>
                <a:t> and </a:t>
              </a:r>
              <a:r>
                <a:rPr lang="en-US" sz="900" b="1" i="0" u="none" strike="noStrike" cap="none">
                  <a:solidFill>
                    <a:srgbClr val="757070"/>
                  </a:solidFill>
                  <a:latin typeface="Arial"/>
                  <a:ea typeface="Arial"/>
                  <a:cs typeface="Arial"/>
                  <a:sym typeface="Arial"/>
                </a:rPr>
                <a:t>Decrease</a:t>
              </a:r>
              <a:r>
                <a:rPr lang="en-US" sz="900" b="0" i="0" u="none" strike="noStrike" cap="none">
                  <a:solidFill>
                    <a:srgbClr val="757070"/>
                  </a:solidFill>
                  <a:latin typeface="Arial"/>
                  <a:ea typeface="Arial"/>
                  <a:cs typeface="Arial"/>
                  <a:sym typeface="Arial"/>
                </a:rPr>
                <a:t> list level is used instead</a:t>
              </a:r>
            </a:p>
          </p:txBody>
        </p:sp>
        <p:grpSp>
          <p:nvGrpSpPr>
            <p:cNvPr id="707" name="Shape 707"/>
            <p:cNvGrpSpPr/>
            <p:nvPr/>
          </p:nvGrpSpPr>
          <p:grpSpPr>
            <a:xfrm>
              <a:off x="-498687" y="2618946"/>
              <a:ext cx="407126" cy="245381"/>
              <a:chOff x="-474297" y="3592325"/>
              <a:chExt cx="348299" cy="222669"/>
            </a:xfrm>
          </p:grpSpPr>
          <p:pic>
            <p:nvPicPr>
              <p:cNvPr id="708" name="Shape 708"/>
              <p:cNvPicPr preferRelativeResize="0"/>
              <p:nvPr/>
            </p:nvPicPr>
            <p:blipFill rotWithShape="1">
              <a:blip r:embed="rId3">
                <a:alphaModFix/>
              </a:blip>
              <a:srcRect/>
              <a:stretch/>
            </p:blipFill>
            <p:spPr>
              <a:xfrm>
                <a:off x="-474297" y="3592325"/>
                <a:ext cx="348299" cy="222599"/>
              </a:xfrm>
              <a:prstGeom prst="rect">
                <a:avLst/>
              </a:prstGeom>
              <a:noFill/>
              <a:ln>
                <a:noFill/>
              </a:ln>
            </p:spPr>
          </p:pic>
          <p:sp>
            <p:nvSpPr>
              <p:cNvPr id="709" name="Shape 709"/>
              <p:cNvSpPr/>
              <p:nvPr/>
            </p:nvSpPr>
            <p:spPr>
              <a:xfrm>
                <a:off x="-297232" y="3594614"/>
                <a:ext cx="171000" cy="211800"/>
              </a:xfrm>
              <a:prstGeom prst="rect">
                <a:avLst/>
              </a:prstGeom>
              <a:solidFill>
                <a:srgbClr val="FFFFFF">
                  <a:alpha val="65098"/>
                </a:srgbClr>
              </a:solidFill>
              <a:ln w="9525" cap="flat" cmpd="sng">
                <a:solidFill>
                  <a:schemeClr val="lt1"/>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sp>
            <p:nvSpPr>
              <p:cNvPr id="710" name="Shape 710"/>
              <p:cNvSpPr/>
              <p:nvPr/>
            </p:nvSpPr>
            <p:spPr>
              <a:xfrm>
                <a:off x="-465643" y="3597494"/>
                <a:ext cx="168299" cy="217499"/>
              </a:xfrm>
              <a:prstGeom prst="roundRect">
                <a:avLst>
                  <a:gd name="adj" fmla="val 16667"/>
                </a:avLst>
              </a:prstGeom>
              <a:noFill/>
              <a:ln w="12700" cap="flat" cmpd="sng">
                <a:solidFill>
                  <a:srgbClr val="C00000"/>
                </a:solidFill>
                <a:prstDash val="solid"/>
                <a:miter/>
                <a:headEnd type="none" w="med" len="med"/>
                <a:tailEnd type="none" w="med" len="med"/>
              </a:ln>
            </p:spPr>
            <p:txBody>
              <a:bodyPr lIns="0" tIns="0" rIns="0" bIns="0" anchor="ctr" anchorCtr="0">
                <a:noAutofit/>
              </a:bodyPr>
              <a:lstStyle/>
              <a:p>
                <a:pPr marL="0" marR="0" lvl="0" indent="0" algn="ctr" rtl="0">
                  <a:lnSpc>
                    <a:spcPct val="100000"/>
                  </a:lnSpc>
                  <a:spcBef>
                    <a:spcPts val="0"/>
                  </a:spcBef>
                  <a:spcAft>
                    <a:spcPts val="0"/>
                  </a:spcAft>
                  <a:buClr>
                    <a:srgbClr val="000000"/>
                  </a:buClr>
                  <a:buFont typeface="Arial"/>
                  <a:buNone/>
                </a:pPr>
                <a:endParaRPr sz="2300" b="0" i="0" u="none" strike="noStrike" cap="none">
                  <a:solidFill>
                    <a:srgbClr val="FFFFFF"/>
                  </a:solidFill>
                  <a:latin typeface="Helvetica Neue"/>
                  <a:ea typeface="Helvetica Neue"/>
                  <a:cs typeface="Helvetica Neue"/>
                  <a:sym typeface="Helvetica Neue"/>
                </a:endParaRPr>
              </a:p>
            </p:txBody>
          </p:sp>
        </p:grpSp>
      </p:grpSp>
      <p:sp>
        <p:nvSpPr>
          <p:cNvPr id="711" name="Shape 71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Clr>
                <a:schemeClr val="dk1"/>
              </a:buClr>
              <a:buFont typeface="Arial"/>
              <a:buNone/>
              <a:defRPr sz="4000" b="1" i="0" u="none" strike="noStrike" cap="none">
                <a:solidFill>
                  <a:schemeClr val="dk1"/>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800" b="0" i="0" u="none" strike="noStrike" cap="none">
                <a:solidFill>
                  <a:srgbClr val="000000"/>
                </a:solidFill>
                <a:latin typeface="Arial"/>
                <a:ea typeface="Arial"/>
                <a:cs typeface="Arial"/>
                <a:sym typeface="Arial"/>
              </a:defRPr>
            </a:lvl9pPr>
          </a:lstStyle>
          <a:p>
            <a:endParaRPr/>
          </a:p>
        </p:txBody>
      </p:sp>
      <p:sp>
        <p:nvSpPr>
          <p:cNvPr id="712" name="Shape 712"/>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lstStyle>
            <a:lvl1pPr marL="304799" marR="0" lvl="0" indent="25400"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1pPr>
            <a:lvl2pPr marL="482598" marR="0" lvl="1" indent="25401" algn="l" rtl="0">
              <a:lnSpc>
                <a:spcPct val="100000"/>
              </a:lnSpc>
              <a:spcBef>
                <a:spcPts val="0"/>
              </a:spcBef>
              <a:spcAft>
                <a:spcPts val="0"/>
              </a:spcAft>
              <a:buNone/>
              <a:defRPr sz="2400" b="0" i="0" u="none" strike="noStrike" cap="none">
                <a:solidFill>
                  <a:schemeClr val="dk1"/>
                </a:solidFill>
                <a:latin typeface="Arial"/>
                <a:ea typeface="Arial"/>
                <a:cs typeface="Arial"/>
                <a:sym typeface="Arial"/>
              </a:defRPr>
            </a:lvl2pPr>
            <a:lvl3pPr marL="609599" marR="0" lvl="2" indent="50801" algn="l" rtl="0">
              <a:lnSpc>
                <a:spcPct val="100000"/>
              </a:lnSpc>
              <a:spcBef>
                <a:spcPts val="0"/>
              </a:spcBef>
              <a:spcAft>
                <a:spcPts val="0"/>
              </a:spcAft>
              <a:buNone/>
              <a:defRPr sz="2000" b="0" i="0" u="none" strike="noStrike" cap="none">
                <a:solidFill>
                  <a:schemeClr val="dk1"/>
                </a:solidFill>
                <a:latin typeface="Arial"/>
                <a:ea typeface="Arial"/>
                <a:cs typeface="Arial"/>
                <a:sym typeface="Arial"/>
              </a:defRPr>
            </a:lvl3pPr>
            <a:lvl4pPr marL="761999" marR="0" lvl="3" indent="63501" algn="l" rtl="0">
              <a:lnSpc>
                <a:spcPct val="100000"/>
              </a:lnSpc>
              <a:spcBef>
                <a:spcPts val="0"/>
              </a:spcBef>
              <a:spcAft>
                <a:spcPts val="0"/>
              </a:spcAft>
              <a:buNone/>
              <a:defRPr sz="1800" b="0" i="0" u="none" strike="noStrike" cap="none">
                <a:solidFill>
                  <a:schemeClr val="dk1"/>
                </a:solidFill>
                <a:latin typeface="Arial"/>
                <a:ea typeface="Arial"/>
                <a:cs typeface="Arial"/>
                <a:sym typeface="Arial"/>
              </a:defRPr>
            </a:lvl4pPr>
            <a:lvl5pPr marL="914399" marR="0" lvl="4" indent="76200" algn="l" rtl="0">
              <a:lnSpc>
                <a:spcPct val="100000"/>
              </a:lnSpc>
              <a:spcBef>
                <a:spcPts val="0"/>
              </a:spcBef>
              <a:spcAft>
                <a:spcPts val="0"/>
              </a:spcAft>
              <a:buNone/>
              <a:defRPr sz="1600" b="0" i="0" u="none" strike="noStrike" cap="none">
                <a:solidFill>
                  <a:schemeClr val="dk1"/>
                </a:solidFill>
                <a:latin typeface="Arial"/>
                <a:ea typeface="Arial"/>
                <a:cs typeface="Arial"/>
                <a:sym typeface="Arial"/>
              </a:defRPr>
            </a:lvl5pPr>
            <a:lvl6pPr marL="1885950" marR="0" lvl="5"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6pPr>
            <a:lvl7pPr marL="2228850" marR="0" lvl="6"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7pPr>
            <a:lvl8pPr marL="2571750" marR="0" lvl="7"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8pPr>
            <a:lvl9pPr marL="2914650" marR="0" lvl="8" indent="60660" algn="l" rtl="0">
              <a:lnSpc>
                <a:spcPct val="90000"/>
              </a:lnSpc>
              <a:spcBef>
                <a:spcPts val="375"/>
              </a:spcBef>
              <a:spcAft>
                <a:spcPts val="0"/>
              </a:spcAft>
              <a:buNone/>
              <a:defRPr sz="135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theme" Target="../theme/theme3.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709612"/>
            <a:ext cx="7886700" cy="97155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Shape 7"/>
          <p:cNvSpPr txBox="1">
            <a:spLocks noGrp="1"/>
          </p:cNvSpPr>
          <p:nvPr>
            <p:ph type="body" idx="1"/>
          </p:nvPr>
        </p:nvSpPr>
        <p:spPr>
          <a:xfrm>
            <a:off x="457200" y="1735138"/>
            <a:ext cx="7391399" cy="2716211"/>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709612"/>
            <a:ext cx="7886700" cy="971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82" name="Shape 282"/>
          <p:cNvSpPr txBox="1">
            <a:spLocks noGrp="1"/>
          </p:cNvSpPr>
          <p:nvPr>
            <p:ph type="body" idx="1"/>
          </p:nvPr>
        </p:nvSpPr>
        <p:spPr>
          <a:xfrm>
            <a:off x="457200" y="1735138"/>
            <a:ext cx="7391399" cy="2716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0" r:id="rId35"/>
    <p:sldLayoutId id="2147483721" r:id="rId36"/>
    <p:sldLayoutId id="2147483722" r:id="rId37"/>
    <p:sldLayoutId id="2147483723"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Shape 554"/>
          <p:cNvSpPr txBox="1">
            <a:spLocks noGrp="1"/>
          </p:cNvSpPr>
          <p:nvPr>
            <p:ph type="title"/>
          </p:nvPr>
        </p:nvSpPr>
        <p:spPr>
          <a:xfrm>
            <a:off x="457200" y="709612"/>
            <a:ext cx="7886700" cy="971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0" marR="0" lvl="2"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0" marR="0" lvl="3"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0" marR="0" lvl="4"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457200" marR="0" lvl="5"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914400" marR="0" lvl="6"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1371600" marR="0" lvl="7"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1828800" marR="0" lvl="8" indent="0" algn="l" rtl="0">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555" name="Shape 555"/>
          <p:cNvSpPr txBox="1">
            <a:spLocks noGrp="1"/>
          </p:cNvSpPr>
          <p:nvPr>
            <p:ph type="body" idx="1"/>
          </p:nvPr>
        </p:nvSpPr>
        <p:spPr>
          <a:xfrm>
            <a:off x="457200" y="1735138"/>
            <a:ext cx="7391399" cy="27161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8.xml"/><Relationship Id="rId1" Type="http://schemas.openxmlformats.org/officeDocument/2006/relationships/slideLayout" Target="../slideLayouts/slideLayout77.xml"/><Relationship Id="rId4" Type="http://schemas.openxmlformats.org/officeDocument/2006/relationships/image" Target="../media/image111.png"/></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70.png"/></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2.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4.xml"/><Relationship Id="rId1" Type="http://schemas.openxmlformats.org/officeDocument/2006/relationships/slideLayout" Target="../slideLayouts/slideLayout77.xml"/><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77.xml"/><Relationship Id="rId5" Type="http://schemas.openxmlformats.org/officeDocument/2006/relationships/image" Target="../media/image81.png"/><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ctrTitle"/>
          </p:nvPr>
        </p:nvSpPr>
        <p:spPr>
          <a:xfrm>
            <a:off x="2743200" y="1738313"/>
            <a:ext cx="6332538" cy="144144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FFFFFF"/>
              </a:buClr>
              <a:buSzPct val="25000"/>
              <a:buFont typeface="Arial"/>
              <a:buNone/>
            </a:pPr>
            <a:r>
              <a:rPr lang="en-US" sz="3600" b="1" i="0" u="none" strike="noStrike" cap="none">
                <a:solidFill>
                  <a:srgbClr val="FFFFFF"/>
                </a:solidFill>
                <a:latin typeface="Arial"/>
                <a:ea typeface="Arial"/>
                <a:cs typeface="Arial"/>
                <a:sym typeface="Arial"/>
              </a:rPr>
              <a:t>Physically-Based Material, where are we?</a:t>
            </a:r>
          </a:p>
        </p:txBody>
      </p:sp>
      <p:sp>
        <p:nvSpPr>
          <p:cNvPr id="832" name="Shape 832"/>
          <p:cNvSpPr txBox="1">
            <a:spLocks noGrp="1"/>
          </p:cNvSpPr>
          <p:nvPr>
            <p:ph type="body" idx="1"/>
          </p:nvPr>
        </p:nvSpPr>
        <p:spPr>
          <a:xfrm>
            <a:off x="3206750" y="3084513"/>
            <a:ext cx="5327648" cy="593723"/>
          </a:xfrm>
          <a:prstGeom prst="rect">
            <a:avLst/>
          </a:prstGeom>
          <a:noFill/>
          <a:ln>
            <a:noFill/>
          </a:ln>
        </p:spPr>
        <p:txBody>
          <a:bodyPr lIns="91425" tIns="91425" rIns="91425" bIns="91425" anchor="t" anchorCtr="0">
            <a:noAutofit/>
          </a:bodyPr>
          <a:lstStyle/>
          <a:p>
            <a:pPr marL="179388" marR="0" lvl="0" indent="-26987" algn="l" rtl="0">
              <a:lnSpc>
                <a:spcPct val="100000"/>
              </a:lnSpc>
              <a:spcBef>
                <a:spcPts val="0"/>
              </a:spcBef>
              <a:spcAft>
                <a:spcPts val="0"/>
              </a:spcAft>
              <a:buClr>
                <a:srgbClr val="FFFFFF"/>
              </a:buClr>
              <a:buSzPct val="25000"/>
              <a:buFont typeface="Arial"/>
              <a:buNone/>
            </a:pPr>
            <a:r>
              <a:rPr lang="en-US" sz="2400" b="0" i="0" u="none" strike="noStrike" cap="none">
                <a:solidFill>
                  <a:srgbClr val="FFFFFF"/>
                </a:solidFill>
                <a:latin typeface="Arial"/>
                <a:ea typeface="Arial"/>
                <a:cs typeface="Arial"/>
                <a:sym typeface="Arial"/>
              </a:rPr>
              <a:t>Sébastien Lagarde</a:t>
            </a:r>
          </a:p>
        </p:txBody>
      </p:sp>
      <p:pic>
        <p:nvPicPr>
          <p:cNvPr id="833" name="Shape 833"/>
          <p:cNvPicPr preferRelativeResize="0"/>
          <p:nvPr/>
        </p:nvPicPr>
        <p:blipFill rotWithShape="1">
          <a:blip r:embed="rId3">
            <a:alphaModFix/>
          </a:blip>
          <a:srcRect/>
          <a:stretch/>
        </p:blipFill>
        <p:spPr>
          <a:xfrm>
            <a:off x="3430280" y="3895753"/>
            <a:ext cx="4653599" cy="1198199"/>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Shape 88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
        <p:nvSpPr>
          <p:cNvPr id="887" name="Shape 887"/>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do we know we are physically based?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Compare to the real world?</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Shape 161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Conclusion</a:t>
            </a:r>
          </a:p>
        </p:txBody>
      </p:sp>
      <p:sp>
        <p:nvSpPr>
          <p:cNvPr id="1620" name="Shape 1620"/>
          <p:cNvSpPr txBox="1">
            <a:spLocks noGrp="1"/>
          </p:cNvSpPr>
          <p:nvPr>
            <p:ph type="body" idx="1"/>
          </p:nvPr>
        </p:nvSpPr>
        <p:spPr>
          <a:xfrm>
            <a:off x="457200" y="1735150"/>
            <a:ext cx="8686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could be a future general physically-based material for real time?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Layered BRDF: 2 specular BRDF + Diffuse BRDF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All derives from the same anisotropic NDF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Energy conserving: MultiScattering, Fresnel interfaces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Option to switch to Airy reflectance Fresnel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Shape-invariant “matching measure” NDF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Multiscale Diffuse and Specular</a:t>
            </a:r>
            <a:r>
              <a:rPr lang="en-US"/>
              <a:t> representation</a:t>
            </a: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Require to move to forward+ with all parameters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Shape 162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Conclusion</a:t>
            </a:r>
          </a:p>
        </p:txBody>
      </p:sp>
      <p:sp>
        <p:nvSpPr>
          <p:cNvPr id="1626" name="Shape 1626"/>
          <p:cNvSpPr txBox="1">
            <a:spLocks noGrp="1"/>
          </p:cNvSpPr>
          <p:nvPr>
            <p:ph type="body" idx="1"/>
          </p:nvPr>
        </p:nvSpPr>
        <p:spPr>
          <a:xfrm>
            <a:off x="457200" y="1735150"/>
            <a:ext cx="8233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And need to capture physically-based textures for such a material based on a photogrammetry workflow</a:t>
            </a: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Physically-based materials are hard!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And we’ve only scratched the surface with BRDFs</a:t>
            </a:r>
          </a:p>
          <a:p>
            <a:pPr marL="1371600" marR="0" lvl="2"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Subsurface scattering, volume, transparency even more complex</a:t>
            </a:r>
          </a:p>
          <a:p>
            <a:pPr marL="1371600" marR="0" lvl="2"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Diffraction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the only part of the equation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Physically-based lighting even more important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Shape 163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Acknowledgements</a:t>
            </a:r>
          </a:p>
        </p:txBody>
      </p:sp>
      <p:sp>
        <p:nvSpPr>
          <p:cNvPr id="1639" name="Shape 1639"/>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Aaron Lefohn, Natalya Tatarchuk</a:t>
            </a:r>
          </a:p>
          <a:p>
            <a:pPr marL="457200" marR="0" lvl="0" indent="-381000" algn="l" rtl="0">
              <a:lnSpc>
                <a:spcPct val="100000"/>
              </a:lnSpc>
              <a:spcBef>
                <a:spcPts val="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Naty Hoffman, Eric Heitz, Jonathan Dupuy, Laurent Belcour, Evgenii Golubev, Charles de Rousiers, Brian Karis, Sébastien Hillaire, Emmanuel Turquin, Cyril Jover, Sébastien Lachambre: Discussion and help</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Shape 164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645" name="Shape 164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179999" marR="0" lvl="0" indent="11210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1646" name="Shape 1646"/>
          <p:cNvPicPr preferRelativeResize="0"/>
          <p:nvPr/>
        </p:nvPicPr>
        <p:blipFill rotWithShape="1">
          <a:blip r:embed="rId3">
            <a:alphaModFix/>
          </a:blip>
          <a:srcRect/>
          <a:stretch/>
        </p:blipFill>
        <p:spPr>
          <a:xfrm>
            <a:off x="0" y="0"/>
            <a:ext cx="9144000" cy="5143499"/>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Shape 1651"/>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652" name="Shape 1652"/>
          <p:cNvSpPr txBox="1">
            <a:spLocks noGrp="1"/>
          </p:cNvSpPr>
          <p:nvPr>
            <p:ph type="body" idx="1"/>
          </p:nvPr>
        </p:nvSpPr>
        <p:spPr>
          <a:xfrm>
            <a:off x="453600" y="709200"/>
            <a:ext cx="5925600" cy="3740399"/>
          </a:xfrm>
          <a:prstGeom prst="rect">
            <a:avLst/>
          </a:prstGeom>
          <a:noFill/>
          <a:ln w="9525" cap="flat" cmpd="sng">
            <a:solidFill>
              <a:schemeClr val="lt1">
                <a:alpha val="0"/>
              </a:schemeClr>
            </a:solidFill>
            <a:prstDash val="solid"/>
            <a:round/>
            <a:headEnd type="none" w="med" len="med"/>
            <a:tailEnd type="none" w="med" len="med"/>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Questions ?</a:t>
            </a:r>
          </a:p>
          <a:p>
            <a:pPr marL="0" marR="0" lvl="0" indent="0" algn="l" rtl="0">
              <a:lnSpc>
                <a:spcPct val="90000"/>
              </a:lnSpc>
              <a:spcBef>
                <a:spcPts val="0"/>
              </a:spcBef>
              <a:spcAft>
                <a:spcPts val="0"/>
              </a:spcAft>
              <a:buClr>
                <a:srgbClr val="FFFFFF"/>
              </a:buClr>
              <a:buSzPct val="25000"/>
              <a:buFont typeface="Roboto"/>
              <a:buNone/>
            </a:pPr>
            <a:endParaRPr sz="3600" b="1" i="0" u="none" strike="noStrike" cap="none">
              <a:solidFill>
                <a:srgbClr val="FFFFFF"/>
              </a:solidFill>
              <a:latin typeface="Roboto"/>
              <a:ea typeface="Roboto"/>
              <a:cs typeface="Roboto"/>
              <a:sym typeface="Roboto"/>
            </a:endParaRPr>
          </a:p>
          <a:p>
            <a:pPr marL="0" marR="0" lvl="0" indent="0" algn="l" rtl="0">
              <a:lnSpc>
                <a:spcPct val="90000"/>
              </a:lnSpc>
              <a:spcBef>
                <a:spcPts val="0"/>
              </a:spcBef>
              <a:spcAft>
                <a:spcPts val="0"/>
              </a:spcAft>
              <a:buClr>
                <a:srgbClr val="FFFFFF"/>
              </a:buClr>
              <a:buSzPct val="25000"/>
              <a:buFont typeface="Roboto"/>
              <a:buNone/>
            </a:pPr>
            <a:r>
              <a:rPr lang="en-US" sz="2400" b="0" i="0" u="none" strike="noStrike" cap="none">
                <a:solidFill>
                  <a:srgbClr val="FFFFFF"/>
                </a:solidFill>
                <a:latin typeface="Roboto"/>
                <a:ea typeface="Roboto"/>
                <a:cs typeface="Roboto"/>
                <a:sym typeface="Roboto"/>
              </a:rPr>
              <a:t>Lagardese@hotmail.fr</a:t>
            </a:r>
          </a:p>
          <a:p>
            <a:pPr marL="0" marR="0" lvl="0" indent="0" algn="l" rtl="0">
              <a:lnSpc>
                <a:spcPct val="90000"/>
              </a:lnSpc>
              <a:spcBef>
                <a:spcPts val="0"/>
              </a:spcBef>
              <a:spcAft>
                <a:spcPts val="0"/>
              </a:spcAft>
              <a:buClr>
                <a:srgbClr val="FFFFFF"/>
              </a:buClr>
              <a:buSzPct val="25000"/>
              <a:buFont typeface="Roboto"/>
              <a:buNone/>
            </a:pPr>
            <a:r>
              <a:rPr lang="en-US" sz="2400" b="0" i="0" u="none" strike="noStrike" cap="none">
                <a:solidFill>
                  <a:srgbClr val="FFFFFF"/>
                </a:solidFill>
                <a:latin typeface="Roboto"/>
                <a:ea typeface="Roboto"/>
                <a:cs typeface="Roboto"/>
                <a:sym typeface="Roboto"/>
              </a:rPr>
              <a:t>Twitter: @seblagarde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Shape 165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References</a:t>
            </a:r>
          </a:p>
        </p:txBody>
      </p:sp>
      <p:sp>
        <p:nvSpPr>
          <p:cNvPr id="1658" name="Shape 1658"/>
          <p:cNvSpPr txBox="1">
            <a:spLocks noGrp="1"/>
          </p:cNvSpPr>
          <p:nvPr>
            <p:ph type="body" idx="1"/>
          </p:nvPr>
        </p:nvSpPr>
        <p:spPr>
          <a:xfrm>
            <a:off x="457200" y="1735150"/>
            <a:ext cx="8413199" cy="2716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[Aittala15] M. Aittala, “Two-Shot SVBRDF Capture for Stationary Materials”, Siggraph 2015</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[Aittala16], Reflectance Modeling by Neural Texture Synthesis, Siggraph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rgbClr val="000000"/>
                </a:solidFill>
                <a:latin typeface="Arial"/>
                <a:ea typeface="Arial"/>
                <a:cs typeface="Arial"/>
                <a:sym typeface="Arial"/>
              </a:rPr>
              <a:t>[Antoine15] F. Antoine, “The Tech &amp; art behind Epic’s UE4 Open World Demo”, GDC 2015</a:t>
            </a: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[Atanasov15] A. Atanasov, A Practical Stochastic Algorithm for Rendering Mirror-Like Flakes, Chaos group documentation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[Bagher12] M. Bagher, “Accurate fitting of measured reflectances using a Shifted Gamma micro-facet distribution”, 2012</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[Becker93] B. Becker, Smooth Transitions between Bump Rendering Algorithms, Siggraph 1993</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[Belcour17] L. Belcour, A Practical Extension to Microfacet Theory for the Modeling of Varying Iridescence, Siggraph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[Burley12] B. Burley, Physically based shading at Disney, Siggraph 2012</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[Dimov15] R.Dimov, Deriving the Smith shadowing function G1 for γ in (0, 4], Chaos group documentation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[Dupuy13] J. Dupuy, E. Heitz, Linear Efficient Antialiased Displacement and Reflectance Mapping, 2013</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[Dupuy15] J. Dupuy, Extracting Microfacet-based BRDF Parameters from Arbitrary Materials with Power Iterations, EGSR 2015</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[Drobot17] M. drobot, Practical multi layered rendering, Siggraph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rgbClr val="000000"/>
                </a:solidFill>
                <a:latin typeface="Arial"/>
                <a:ea typeface="Arial"/>
                <a:cs typeface="Arial"/>
                <a:sym typeface="Arial"/>
              </a:rPr>
              <a:t>[Elek10], O. Elek, “Layered Materials in Real-Time Rendering”, 2010</a:t>
            </a:r>
            <a:r>
              <a:rPr lang="en-US" sz="900" b="0" i="0" u="none" strike="noStrike" cap="none">
                <a:solidFill>
                  <a:schemeClr val="dk1"/>
                </a:solidFill>
                <a:latin typeface="Arial"/>
                <a:ea typeface="Arial"/>
                <a:cs typeface="Arial"/>
                <a:sym typeface="Arial"/>
              </a:rPr>
              <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[Fujii] Y. Fujii, A A tiny improvement of Oren-Nayar reflectance model</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[Gotanda12] Y. Gotanda, Beyond a Simple Physically Based Blinn-Phong Model in Real-Time, Siggraph 2012</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[Gotanda14] U. Gotanda, Designing Reflectance Models for New Consoles, Siggraph 2014</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[Gotanda15] Y. Gotanda, Designing Physically Based Microfacet Models for Next Generation, Cedec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[Gulbrandsen14], O.Gulbrandsen, “Artist Friendly Metallic Fresnel”, JCGT 2014</a:t>
            </a:r>
            <a:r>
              <a:rPr lang="en-US" sz="900" b="0" i="0" u="none" strike="noStrike" cap="none">
                <a:solidFill>
                  <a:srgbClr val="000000"/>
                </a:solidFill>
                <a:latin typeface="Arial"/>
                <a:ea typeface="Arial"/>
                <a:cs typeface="Arial"/>
                <a:sym typeface="Arial"/>
              </a:rPr>
              <a:t/>
            </a:r>
            <a:br>
              <a:rPr lang="en-US" sz="900" b="0" i="0" u="none" strike="noStrike" cap="none">
                <a:solidFill>
                  <a:srgbClr val="000000"/>
                </a:solidFill>
                <a:latin typeface="Arial"/>
                <a:ea typeface="Arial"/>
                <a:cs typeface="Arial"/>
                <a:sym typeface="Arial"/>
              </a:rPr>
            </a:br>
            <a:r>
              <a:rPr lang="en-US" sz="900" b="0" i="0" u="none" strike="noStrike" cap="none">
                <a:solidFill>
                  <a:schemeClr val="dk1"/>
                </a:solidFill>
                <a:latin typeface="Arial"/>
                <a:ea typeface="Arial"/>
                <a:cs typeface="Arial"/>
                <a:sym typeface="Arial"/>
              </a:rPr>
              <a:t>[Hammon17] E. Hammon, PBR Diffuse Lighting for GGX+Smith Microsurfaces, GDC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[Heitz14] E. Heitz, Understanding the Masking-Shadowing Function in Microfacet-Based BRDFs, JCGT</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[Heitz15] E. Heitz, Implementing a Simple Anisotropic Rough Diffuse Material with Stochastic Evaluation,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[Heitz16] E. Heitz, Multiple-Scattering Microfacet BSDFs with the Smith Model, Siggraph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[Heitz16b] E. Heitz, “Real-time polygonal-light shading with linearly transformed cosines”, Siggraph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[Holzschuch17] N. Holzschuch, A Two-Scale Microfacet Reflectance Model Combining Reflection and Diffraction, Siggraph 17</a:t>
            </a:r>
          </a:p>
          <a:p>
            <a:pPr marL="0" marR="0" lvl="0" indent="0" algn="l" rtl="0">
              <a:lnSpc>
                <a:spcPct val="100000"/>
              </a:lnSpc>
              <a:spcBef>
                <a:spcPts val="0"/>
              </a:spcBef>
              <a:spcAft>
                <a:spcPts val="0"/>
              </a:spcAft>
              <a:buClr>
                <a:schemeClr val="dk1"/>
              </a:buClr>
              <a:buSzPct val="25000"/>
              <a:buFont typeface="Arial"/>
              <a:buNone/>
            </a:pPr>
            <a:endParaRPr sz="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Shape 166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References</a:t>
            </a:r>
          </a:p>
        </p:txBody>
      </p:sp>
      <p:sp>
        <p:nvSpPr>
          <p:cNvPr id="1664" name="Shape 1664"/>
          <p:cNvSpPr txBox="1">
            <a:spLocks noGrp="1"/>
          </p:cNvSpPr>
          <p:nvPr>
            <p:ph type="body" idx="1"/>
          </p:nvPr>
        </p:nvSpPr>
        <p:spPr>
          <a:xfrm>
            <a:off x="526000" y="1681200"/>
            <a:ext cx="8347799" cy="2716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[Jakob14] W. Jakob, Discrete Stochastic Microfacet Models, Siggraph 2014</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[Jakob14b], W. Jakob, “A Comprehensive Framework for Rendering Layered Materials”, Siggraph 2014</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rgbClr val="000000"/>
                </a:solidFill>
                <a:latin typeface="Arial"/>
                <a:ea typeface="Arial"/>
                <a:cs typeface="Arial"/>
                <a:sym typeface="Arial"/>
              </a:rPr>
              <a:t>[Jover17] C. Jover, “The Tech behind the Unity De-Lighting tool”,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[Kaplanyan16] A. Kaplanyan, Filtering Distributions of Normals for Shading Antialiasing, HPG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[Karis13] B. Karis, “Real Shading in Unreal Engine 4”, Siggraph 2013</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[Lagarde14] S. Lagarde, C. De Rousiers, Moving Frostbite to Physically based Rendering, Siggraph 2014</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[McAuley15] S. McAuley, The rendering of far cry 4, Cedec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[McGuire16], M. McGuire, Peering Through a Glass, Darkly at the Future of Real-Time Transparency, Siggraph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[Meneveaux17] D. Meneveaux, Rendering Rough Opaque Materials with Interfaced Lambertian Microfacets,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[MERL06] https://www.merl.com/brdf/</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[Nagano15] K. Nagano, Skin Microstructure Deformation with Displacement Map Convolution, Siggraph 2015 </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[Olano10] M.Olano, D.Baker, Lean Mapping, I3D 2010</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[Oren94], M. Oren, S. Nayar, Generalization of Lambert’s Reflectance Model, Siggraph 1994</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[Pesce15] A. Pesce, M. Iwanicki, Approximate Models For Physically Based Rendering, Siggraph 2015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[Raymond16], B. Raymond, Multi-Scale Rendering of Scratched Materials using a Structured SV-BRDF Model, Siggraph 16 </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[Revie11] D. Revie, Implementing Fur Using Deferred Shading, GPU Pro 2</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[Ribardiere17] STD: Student’s t-Distribution of Slopes for Microfacet Based BSDFs, eurographics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[Shirley97] P. Shirley, A Practitioners’ Assessment of Light Reflection Models, 1995 Equation (5)</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[Toksvig04] M. toksvig, Mipmapping Normal Maps, 2014</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[Tokuyoshi17] Y. tokuyoshi, Error Reduction and Simplification for Shading Anti-Aliasing, Tech report 2017</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[Xu17] C. Xu, Real-Time Linear BRDF MIP-Mapping, Eurographic 2017</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[Yan16], L. Yan, Position-Normal Distributions for Efficient Rendering of Specular Microstructure, Siggraph 2016</a:t>
            </a:r>
            <a:br>
              <a:rPr lang="en-US" sz="900" b="0" i="0" u="none" strike="noStrike" cap="none">
                <a:solidFill>
                  <a:schemeClr val="dk1"/>
                </a:solidFill>
                <a:latin typeface="Arial"/>
                <a:ea typeface="Arial"/>
                <a:cs typeface="Arial"/>
                <a:sym typeface="Arial"/>
              </a:rPr>
            </a:br>
            <a:r>
              <a:rPr lang="en-US" sz="900" b="0" i="0" u="none" strike="noStrike" cap="none">
                <a:solidFill>
                  <a:schemeClr val="dk1"/>
                </a:solidFill>
                <a:latin typeface="Arial"/>
                <a:ea typeface="Arial"/>
                <a:cs typeface="Arial"/>
                <a:sym typeface="Arial"/>
              </a:rPr>
              <a:t>[Zirr] T. Zirr, Real-time Rendering of Procedural Multiscale Materials, I3D 2016</a:t>
            </a:r>
          </a:p>
          <a:p>
            <a:pPr marL="0" marR="0" lvl="0" indent="0" algn="l" rtl="0">
              <a:lnSpc>
                <a:spcPct val="100000"/>
              </a:lnSpc>
              <a:spcBef>
                <a:spcPts val="0"/>
              </a:spcBef>
              <a:spcAft>
                <a:spcPts val="0"/>
              </a:spcAft>
              <a:buClr>
                <a:schemeClr val="dk1"/>
              </a:buClr>
              <a:buSzPct val="25000"/>
              <a:buFont typeface="Arial"/>
              <a:buNone/>
            </a:pPr>
            <a:r>
              <a:rPr lang="en-US" sz="900" b="0" i="0" u="none" strike="noStrike" cap="none">
                <a:solidFill>
                  <a:schemeClr val="dk1"/>
                </a:solidFill>
                <a:latin typeface="Arial"/>
                <a:ea typeface="Arial"/>
                <a:cs typeface="Arial"/>
                <a:sym typeface="Arial"/>
              </a:rPr>
              <a:t>[Zhou16] Z. Zhou, “Sparse-as-Possible SVBRDF Acquisition”, Siggraph Asia 2016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Shape 1669"/>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670" name="Shape 1670"/>
          <p:cNvSpPr txBox="1">
            <a:spLocks noGrp="1"/>
          </p:cNvSpPr>
          <p:nvPr>
            <p:ph type="body" idx="1"/>
          </p:nvPr>
        </p:nvSpPr>
        <p:spPr>
          <a:xfrm>
            <a:off x="453600" y="709200"/>
            <a:ext cx="5925600" cy="3740399"/>
          </a:xfrm>
          <a:prstGeom prst="rect">
            <a:avLst/>
          </a:prstGeom>
          <a:noFill/>
          <a:ln w="9525" cap="flat" cmpd="sng">
            <a:solidFill>
              <a:schemeClr val="lt1">
                <a:alpha val="0"/>
              </a:schemeClr>
            </a:solidFill>
            <a:prstDash val="solid"/>
            <a:round/>
            <a:headEnd type="none" w="med" len="med"/>
            <a:tailEnd type="none" w="med" len="med"/>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Bonus slides</a:t>
            </a:r>
          </a:p>
          <a:p>
            <a:pPr marL="0" marR="0" lvl="0" indent="0" algn="l" rtl="0">
              <a:lnSpc>
                <a:spcPct val="90000"/>
              </a:lnSpc>
              <a:spcBef>
                <a:spcPts val="0"/>
              </a:spcBef>
              <a:spcAft>
                <a:spcPts val="0"/>
              </a:spcAft>
              <a:buClr>
                <a:srgbClr val="FFFFFF"/>
              </a:buClr>
              <a:buSzPct val="25000"/>
              <a:buFont typeface="Roboto"/>
              <a:buNone/>
            </a:pPr>
            <a:endParaRPr sz="3600" b="1" i="0" u="none" strike="noStrike" cap="none">
              <a:solidFill>
                <a:srgbClr val="FFFFFF"/>
              </a:solidFill>
              <a:latin typeface="Roboto"/>
              <a:ea typeface="Roboto"/>
              <a:cs typeface="Roboto"/>
              <a:sym typeface="Roboto"/>
            </a:endParaRPr>
          </a:p>
          <a:p>
            <a:pPr marL="0" marR="0" lvl="0" indent="0" algn="l" rtl="0">
              <a:lnSpc>
                <a:spcPct val="90000"/>
              </a:lnSpc>
              <a:spcBef>
                <a:spcPts val="0"/>
              </a:spcBef>
              <a:spcAft>
                <a:spcPts val="0"/>
              </a:spcAft>
              <a:buClr>
                <a:srgbClr val="FFFFFF"/>
              </a:buClr>
              <a:buSzPct val="25000"/>
              <a:buFont typeface="Roboto"/>
              <a:buNone/>
            </a:pPr>
            <a:r>
              <a:rPr lang="en-US" sz="2400" b="0" i="0" u="none" strike="noStrike" cap="none">
                <a:solidFill>
                  <a:srgbClr val="FFFFFF"/>
                </a:solidFill>
                <a:latin typeface="Roboto"/>
                <a:ea typeface="Roboto"/>
                <a:cs typeface="Roboto"/>
                <a:sym typeface="Roboto"/>
              </a:rPr>
              <a:t>Lagardese@hotmail.fr</a:t>
            </a:r>
          </a:p>
          <a:p>
            <a:pPr marL="0" marR="0" lvl="0" indent="0" algn="l" rtl="0">
              <a:lnSpc>
                <a:spcPct val="90000"/>
              </a:lnSpc>
              <a:spcBef>
                <a:spcPts val="0"/>
              </a:spcBef>
              <a:spcAft>
                <a:spcPts val="0"/>
              </a:spcAft>
              <a:buClr>
                <a:srgbClr val="FFFFFF"/>
              </a:buClr>
              <a:buSzPct val="25000"/>
              <a:buFont typeface="Roboto"/>
              <a:buNone/>
            </a:pPr>
            <a:r>
              <a:rPr lang="en-US" sz="2400" b="0" i="0" u="none" strike="noStrike" cap="none">
                <a:solidFill>
                  <a:srgbClr val="FFFFFF"/>
                </a:solidFill>
                <a:latin typeface="Roboto"/>
                <a:ea typeface="Roboto"/>
                <a:cs typeface="Roboto"/>
                <a:sym typeface="Roboto"/>
              </a:rPr>
              <a:t>Twitter: @seblagarde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Shape 167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Physically based material ?</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676" name="Shape 1676"/>
          <p:cNvSpPr txBox="1">
            <a:spLocks noGrp="1"/>
          </p:cNvSpPr>
          <p:nvPr>
            <p:ph type="body" idx="1"/>
          </p:nvPr>
        </p:nvSpPr>
        <p:spPr>
          <a:xfrm>
            <a:off x="457200" y="1735150"/>
            <a:ext cx="8185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Shape invariance?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Stretched surface becomes smoother and compressed surface becomes rougher</a:t>
            </a:r>
          </a:p>
          <a:p>
            <a:pPr marL="1371600" marR="0" lvl="2"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Skin deformation during facial animation [Nagano15]</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Easier to handle with shape invariance property</a:t>
            </a:r>
          </a:p>
        </p:txBody>
      </p:sp>
      <p:pic>
        <p:nvPicPr>
          <p:cNvPr id="1677" name="Shape 1677"/>
          <p:cNvPicPr preferRelativeResize="0"/>
          <p:nvPr/>
        </p:nvPicPr>
        <p:blipFill rotWithShape="1">
          <a:blip r:embed="rId3">
            <a:alphaModFix/>
          </a:blip>
          <a:srcRect/>
          <a:stretch/>
        </p:blipFill>
        <p:spPr>
          <a:xfrm>
            <a:off x="3658700" y="3561887"/>
            <a:ext cx="4557299" cy="1242374"/>
          </a:xfrm>
          <a:prstGeom prst="rect">
            <a:avLst/>
          </a:prstGeom>
          <a:noFill/>
          <a:ln>
            <a:noFill/>
          </a:ln>
        </p:spPr>
      </p:pic>
      <p:pic>
        <p:nvPicPr>
          <p:cNvPr id="1678" name="Shape 1678"/>
          <p:cNvPicPr preferRelativeResize="0"/>
          <p:nvPr/>
        </p:nvPicPr>
        <p:blipFill rotWithShape="1">
          <a:blip r:embed="rId4">
            <a:alphaModFix/>
          </a:blip>
          <a:srcRect/>
          <a:stretch/>
        </p:blipFill>
        <p:spPr>
          <a:xfrm>
            <a:off x="740700" y="3536025"/>
            <a:ext cx="2581725" cy="1294098"/>
          </a:xfrm>
          <a:prstGeom prst="rect">
            <a:avLst/>
          </a:prstGeom>
          <a:noFill/>
          <a:ln>
            <a:noFill/>
          </a:ln>
        </p:spPr>
      </p:pic>
      <p:sp>
        <p:nvSpPr>
          <p:cNvPr id="1679" name="Shape 1679"/>
          <p:cNvSpPr txBox="1"/>
          <p:nvPr/>
        </p:nvSpPr>
        <p:spPr>
          <a:xfrm>
            <a:off x="0" y="4734475"/>
            <a:ext cx="8643600"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“Skin Microstructure Deformation with Displacement Map Convolution”, K. Nagano, Siggraph 2015 and</a:t>
            </a:r>
            <a:r>
              <a:rPr lang="en-US" sz="1000" b="0" i="0" u="none" strike="noStrike" cap="none">
                <a:solidFill>
                  <a:schemeClr val="dk1"/>
                </a:solidFill>
                <a:latin typeface="Arial"/>
                <a:ea typeface="Arial"/>
                <a:cs typeface="Arial"/>
                <a:sym typeface="Arial"/>
              </a:rPr>
              <a:t> “Linear Efficient Antialiased Displacement and Reflectance Mapping”, J. Dupuy, 2013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pic>
        <p:nvPicPr>
          <p:cNvPr id="1684" name="Shape 1684"/>
          <p:cNvPicPr preferRelativeResize="0"/>
          <p:nvPr/>
        </p:nvPicPr>
        <p:blipFill rotWithShape="1">
          <a:blip r:embed="rId3">
            <a:alphaModFix/>
          </a:blip>
          <a:srcRect/>
          <a:stretch/>
        </p:blipFill>
        <p:spPr>
          <a:xfrm>
            <a:off x="4784023" y="2638575"/>
            <a:ext cx="4360799" cy="2504923"/>
          </a:xfrm>
          <a:prstGeom prst="rect">
            <a:avLst/>
          </a:prstGeom>
          <a:noFill/>
          <a:ln>
            <a:noFill/>
          </a:ln>
        </p:spPr>
      </p:pic>
      <p:sp>
        <p:nvSpPr>
          <p:cNvPr id="1685" name="Shape 168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p:txBody>
      </p:sp>
      <p:sp>
        <p:nvSpPr>
          <p:cNvPr id="1686" name="Shape 1686"/>
          <p:cNvSpPr txBox="1">
            <a:spLocks noGrp="1"/>
          </p:cNvSpPr>
          <p:nvPr>
            <p:ph type="body" idx="1"/>
          </p:nvPr>
        </p:nvSpPr>
        <p:spPr>
          <a:xfrm>
            <a:off x="457200" y="1735150"/>
            <a:ext cx="6280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[Gotanda15] approximation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isotropic GGX + Height-Correlated visibility term</a:t>
            </a:r>
          </a:p>
        </p:txBody>
      </p:sp>
      <p:pic>
        <p:nvPicPr>
          <p:cNvPr id="1687" name="Shape 1687"/>
          <p:cNvPicPr preferRelativeResize="0"/>
          <p:nvPr/>
        </p:nvPicPr>
        <p:blipFill rotWithShape="1">
          <a:blip r:embed="rId4">
            <a:alphaModFix/>
          </a:blip>
          <a:srcRect/>
          <a:stretch/>
        </p:blipFill>
        <p:spPr>
          <a:xfrm>
            <a:off x="1567124" y="3514600"/>
            <a:ext cx="2644100" cy="571874"/>
          </a:xfrm>
          <a:prstGeom prst="rect">
            <a:avLst/>
          </a:prstGeom>
          <a:noFill/>
          <a:ln>
            <a:noFill/>
          </a:ln>
        </p:spPr>
      </p:pic>
      <p:sp>
        <p:nvSpPr>
          <p:cNvPr id="1688" name="Shape 1688"/>
          <p:cNvSpPr txBox="1"/>
          <p:nvPr/>
        </p:nvSpPr>
        <p:spPr>
          <a:xfrm>
            <a:off x="-76200" y="4818425"/>
            <a:ext cx="6806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“Designing Reflectance Models for New Consoles”, Y. Gotanda, Siggraph 2014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
        <p:nvSpPr>
          <p:cNvPr id="893" name="Shape 89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do we know we are physically based?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Compare to the real world?</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Real world </a:t>
            </a:r>
            <a:r>
              <a:rPr lang="en-US" sz="2000" b="0" i="0" u="sng" strike="noStrike" cap="none">
                <a:solidFill>
                  <a:schemeClr val="dk1"/>
                </a:solidFill>
                <a:latin typeface="Arial"/>
                <a:ea typeface="Arial"/>
                <a:cs typeface="Arial"/>
                <a:sym typeface="Arial"/>
              </a:rPr>
              <a:t>IS</a:t>
            </a:r>
            <a:r>
              <a:rPr lang="en-US" sz="2000" b="0" i="0" u="none" strike="noStrike" cap="none">
                <a:solidFill>
                  <a:schemeClr val="dk1"/>
                </a:solidFill>
                <a:latin typeface="Arial"/>
                <a:ea typeface="Arial"/>
                <a:cs typeface="Arial"/>
                <a:sym typeface="Arial"/>
              </a:rPr>
              <a:t> the reference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But not practical</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No parameter control</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Many sources of noise</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Hard to make a comparison</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Shape 170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707" name="Shape 1707"/>
          <p:cNvSpPr txBox="1">
            <a:spLocks noGrp="1"/>
          </p:cNvSpPr>
          <p:nvPr>
            <p:ph type="body" idx="1"/>
          </p:nvPr>
        </p:nvSpPr>
        <p:spPr>
          <a:xfrm>
            <a:off x="457200" y="1735150"/>
            <a:ext cx="84893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Energy conservation between diffuse and specular?</a:t>
            </a:r>
          </a:p>
          <a:p>
            <a:pPr marL="9144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Several conceptual approach exist</a:t>
            </a:r>
          </a:p>
          <a:p>
            <a:pPr marL="13716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Mean different results</a:t>
            </a:r>
          </a:p>
          <a:p>
            <a:pPr marL="13716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Let’s see two of them</a:t>
            </a:r>
          </a:p>
          <a:p>
            <a:pPr marL="9144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Multi-layered and interfaced Lambertian microfacets</a:t>
            </a:r>
          </a:p>
        </p:txBody>
      </p:sp>
      <p:pic>
        <p:nvPicPr>
          <p:cNvPr id="1708" name="Shape 1708"/>
          <p:cNvPicPr preferRelativeResize="0"/>
          <p:nvPr/>
        </p:nvPicPr>
        <p:blipFill rotWithShape="1">
          <a:blip r:embed="rId3">
            <a:alphaModFix/>
          </a:blip>
          <a:srcRect/>
          <a:stretch/>
        </p:blipFill>
        <p:spPr>
          <a:xfrm>
            <a:off x="2436517" y="3769567"/>
            <a:ext cx="4196323" cy="883699"/>
          </a:xfrm>
          <a:prstGeom prst="rect">
            <a:avLst/>
          </a:prstGeom>
          <a:noFill/>
          <a:ln>
            <a:noFill/>
          </a:ln>
        </p:spPr>
      </p:pic>
      <p:sp>
        <p:nvSpPr>
          <p:cNvPr id="1709" name="Shape 1709"/>
          <p:cNvSpPr txBox="1"/>
          <p:nvPr/>
        </p:nvSpPr>
        <p:spPr>
          <a:xfrm>
            <a:off x="0" y="4755850"/>
            <a:ext cx="8489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Shape 171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715" name="Shape 1715"/>
          <p:cNvSpPr txBox="1">
            <a:spLocks noGrp="1"/>
          </p:cNvSpPr>
          <p:nvPr>
            <p:ph type="body" idx="1"/>
          </p:nvPr>
        </p:nvSpPr>
        <p:spPr>
          <a:xfrm>
            <a:off x="457200" y="1735150"/>
            <a:ext cx="8068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Multi-layered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 specular </a:t>
            </a:r>
            <a:r>
              <a:rPr lang="en-US" sz="2400" b="0" i="0" u="none" strike="noStrike" cap="none">
                <a:solidFill>
                  <a:srgbClr val="C27BA0"/>
                </a:solidFill>
                <a:latin typeface="Arial"/>
                <a:ea typeface="Arial"/>
                <a:cs typeface="Arial"/>
                <a:sym typeface="Arial"/>
              </a:rPr>
              <a:t>BRDF </a:t>
            </a:r>
            <a:r>
              <a:rPr lang="en-US" sz="2400" b="0" i="0" u="none" strike="noStrike" cap="none">
                <a:solidFill>
                  <a:schemeClr val="dk1"/>
                </a:solidFill>
                <a:latin typeface="Arial"/>
                <a:ea typeface="Arial"/>
                <a:cs typeface="Arial"/>
                <a:sym typeface="Arial"/>
              </a:rPr>
              <a:t>layer on top of a Diffuse </a:t>
            </a:r>
            <a:r>
              <a:rPr lang="en-US" sz="2400" b="0" i="0" u="none" strike="noStrike" cap="none">
                <a:solidFill>
                  <a:srgbClr val="FF00FF"/>
                </a:solidFill>
                <a:latin typeface="Arial"/>
                <a:ea typeface="Arial"/>
                <a:cs typeface="Arial"/>
                <a:sym typeface="Arial"/>
              </a:rPr>
              <a:t>BRDF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 BRDF can have one or several lobes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Diffuse and specular are uncorrelated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Each have different properties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Diffuse (aniso) roughness, specular (aniso) roughness</a:t>
            </a:r>
          </a:p>
        </p:txBody>
      </p:sp>
      <p:pic>
        <p:nvPicPr>
          <p:cNvPr id="1716" name="Shape 1716"/>
          <p:cNvPicPr preferRelativeResize="0"/>
          <p:nvPr/>
        </p:nvPicPr>
        <p:blipFill rotWithShape="1">
          <a:blip r:embed="rId3">
            <a:alphaModFix/>
          </a:blip>
          <a:srcRect/>
          <a:stretch/>
        </p:blipFill>
        <p:spPr>
          <a:xfrm>
            <a:off x="559347" y="3825021"/>
            <a:ext cx="2435800" cy="1041774"/>
          </a:xfrm>
          <a:prstGeom prst="rect">
            <a:avLst/>
          </a:prstGeom>
          <a:noFill/>
          <a:ln>
            <a:noFill/>
          </a:ln>
        </p:spPr>
      </p:pic>
      <p:pic>
        <p:nvPicPr>
          <p:cNvPr id="1717" name="Shape 1717"/>
          <p:cNvPicPr preferRelativeResize="0"/>
          <p:nvPr/>
        </p:nvPicPr>
        <p:blipFill rotWithShape="1">
          <a:blip r:embed="rId4">
            <a:alphaModFix/>
          </a:blip>
          <a:srcRect/>
          <a:stretch/>
        </p:blipFill>
        <p:spPr>
          <a:xfrm>
            <a:off x="3896200" y="3977425"/>
            <a:ext cx="4026449" cy="394974"/>
          </a:xfrm>
          <a:prstGeom prst="rect">
            <a:avLst/>
          </a:prstGeom>
          <a:noFill/>
          <a:ln>
            <a:noFill/>
          </a:ln>
        </p:spPr>
      </p:pic>
      <p:pic>
        <p:nvPicPr>
          <p:cNvPr id="1718" name="Shape 1718"/>
          <p:cNvPicPr preferRelativeResize="0"/>
          <p:nvPr/>
        </p:nvPicPr>
        <p:blipFill rotWithShape="1">
          <a:blip r:embed="rId4">
            <a:alphaModFix/>
          </a:blip>
          <a:srcRect/>
          <a:stretch/>
        </p:blipFill>
        <p:spPr>
          <a:xfrm>
            <a:off x="3896200" y="4547725"/>
            <a:ext cx="4026449" cy="394974"/>
          </a:xfrm>
          <a:prstGeom prst="rect">
            <a:avLst/>
          </a:prstGeom>
          <a:noFill/>
          <a:ln>
            <a:noFill/>
          </a:ln>
        </p:spPr>
      </p:pic>
      <p:cxnSp>
        <p:nvCxnSpPr>
          <p:cNvPr id="1719" name="Shape 1719"/>
          <p:cNvCxnSpPr>
            <a:stCxn id="1717" idx="1"/>
          </p:cNvCxnSpPr>
          <p:nvPr/>
        </p:nvCxnSpPr>
        <p:spPr>
          <a:xfrm rot="10800000">
            <a:off x="3015400" y="4147012"/>
            <a:ext cx="880800" cy="27900"/>
          </a:xfrm>
          <a:prstGeom prst="straightConnector1">
            <a:avLst/>
          </a:prstGeom>
          <a:noFill/>
          <a:ln w="9525" cap="flat" cmpd="sng">
            <a:solidFill>
              <a:schemeClr val="dk2"/>
            </a:solidFill>
            <a:prstDash val="solid"/>
            <a:round/>
            <a:headEnd type="none" w="med" len="med"/>
            <a:tailEnd type="triangle" w="lg" len="lg"/>
          </a:ln>
        </p:spPr>
      </p:cxnSp>
      <p:cxnSp>
        <p:nvCxnSpPr>
          <p:cNvPr id="1720" name="Shape 1720"/>
          <p:cNvCxnSpPr>
            <a:stCxn id="1718" idx="1"/>
          </p:cNvCxnSpPr>
          <p:nvPr/>
        </p:nvCxnSpPr>
        <p:spPr>
          <a:xfrm rot="10800000">
            <a:off x="3066700" y="4678612"/>
            <a:ext cx="829500" cy="66600"/>
          </a:xfrm>
          <a:prstGeom prst="straightConnector1">
            <a:avLst/>
          </a:prstGeom>
          <a:noFill/>
          <a:ln w="9525" cap="flat" cmpd="sng">
            <a:solidFill>
              <a:schemeClr val="dk2"/>
            </a:solidFill>
            <a:prstDash val="solid"/>
            <a:round/>
            <a:headEnd type="none" w="med" len="med"/>
            <a:tailEnd type="triangle" w="lg" len="lg"/>
          </a:ln>
        </p:spPr>
      </p:cxnSp>
      <p:sp>
        <p:nvSpPr>
          <p:cNvPr id="1721" name="Shape 1721"/>
          <p:cNvSpPr/>
          <p:nvPr/>
        </p:nvSpPr>
        <p:spPr>
          <a:xfrm>
            <a:off x="3896200" y="4611425"/>
            <a:ext cx="462900" cy="267599"/>
          </a:xfrm>
          <a:prstGeom prst="rect">
            <a:avLst/>
          </a:prstGeom>
          <a:noFill/>
          <a:ln w="952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00FF"/>
              </a:solidFill>
              <a:latin typeface="Arial"/>
              <a:ea typeface="Arial"/>
              <a:cs typeface="Arial"/>
              <a:sym typeface="Arial"/>
            </a:endParaRPr>
          </a:p>
        </p:txBody>
      </p:sp>
      <p:sp>
        <p:nvSpPr>
          <p:cNvPr id="1722" name="Shape 1722"/>
          <p:cNvSpPr/>
          <p:nvPr/>
        </p:nvSpPr>
        <p:spPr>
          <a:xfrm>
            <a:off x="3896200" y="4012300"/>
            <a:ext cx="462900" cy="267599"/>
          </a:xfrm>
          <a:prstGeom prst="rect">
            <a:avLst/>
          </a:prstGeom>
          <a:noFill/>
          <a:ln w="9525" cap="flat" cmpd="sng">
            <a:solidFill>
              <a:srgbClr val="A64D79"/>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00FF"/>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1727" name="Shape 172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728" name="Shape 1728"/>
          <p:cNvSpPr txBox="1">
            <a:spLocks noGrp="1"/>
          </p:cNvSpPr>
          <p:nvPr>
            <p:ph type="body" idx="1"/>
          </p:nvPr>
        </p:nvSpPr>
        <p:spPr>
          <a:xfrm>
            <a:off x="457200" y="1735150"/>
            <a:ext cx="8068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Interfaced Lambertian microfacets</a:t>
            </a:r>
          </a:p>
          <a:p>
            <a:pPr marL="914400" marR="0" lvl="1" indent="-381000" algn="l" rtl="0">
              <a:lnSpc>
                <a:spcPct val="100000"/>
              </a:lnSpc>
              <a:spcBef>
                <a:spcPts val="0"/>
              </a:spcBef>
              <a:spcAft>
                <a:spcPts val="0"/>
              </a:spcAft>
              <a:buClr>
                <a:schemeClr val="dk1"/>
              </a:buClr>
              <a:buSzPct val="100000"/>
              <a:buFont typeface="Arial"/>
              <a:buChar char="•"/>
            </a:pPr>
            <a:r>
              <a:rPr lang="en-US" sz="2400" b="0" i="0" u="none" strike="noStrike" cap="none">
                <a:solidFill>
                  <a:srgbClr val="FF00FF"/>
                </a:solidFill>
                <a:latin typeface="Arial"/>
                <a:ea typeface="Arial"/>
                <a:cs typeface="Arial"/>
                <a:sym typeface="Arial"/>
              </a:rPr>
              <a:t>Uber BRDF</a:t>
            </a:r>
            <a:r>
              <a:rPr lang="en-US" sz="2400" b="0" i="0" u="none" strike="noStrike" cap="none">
                <a:solidFill>
                  <a:schemeClr val="dk1"/>
                </a:solidFill>
                <a:latin typeface="Arial"/>
                <a:ea typeface="Arial"/>
                <a:cs typeface="Arial"/>
                <a:sym typeface="Arial"/>
              </a:rPr>
              <a:t>: Diffuse + Specular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Diffuse and specular are correlated</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Share properties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One (anisotropic) roughness</a:t>
            </a:r>
          </a:p>
        </p:txBody>
      </p:sp>
      <p:pic>
        <p:nvPicPr>
          <p:cNvPr id="1729" name="Shape 1729"/>
          <p:cNvPicPr preferRelativeResize="0"/>
          <p:nvPr/>
        </p:nvPicPr>
        <p:blipFill rotWithShape="1">
          <a:blip r:embed="rId3">
            <a:alphaModFix/>
          </a:blip>
          <a:srcRect/>
          <a:stretch/>
        </p:blipFill>
        <p:spPr>
          <a:xfrm>
            <a:off x="752224" y="3652775"/>
            <a:ext cx="2154823" cy="875398"/>
          </a:xfrm>
          <a:prstGeom prst="rect">
            <a:avLst/>
          </a:prstGeom>
          <a:noFill/>
          <a:ln>
            <a:noFill/>
          </a:ln>
        </p:spPr>
      </p:pic>
      <p:pic>
        <p:nvPicPr>
          <p:cNvPr id="1730" name="Shape 1730"/>
          <p:cNvPicPr preferRelativeResize="0"/>
          <p:nvPr/>
        </p:nvPicPr>
        <p:blipFill rotWithShape="1">
          <a:blip r:embed="rId4">
            <a:alphaModFix/>
          </a:blip>
          <a:srcRect/>
          <a:stretch/>
        </p:blipFill>
        <p:spPr>
          <a:xfrm>
            <a:off x="4095500" y="3977400"/>
            <a:ext cx="4026449" cy="394974"/>
          </a:xfrm>
          <a:prstGeom prst="rect">
            <a:avLst/>
          </a:prstGeom>
          <a:noFill/>
          <a:ln>
            <a:noFill/>
          </a:ln>
        </p:spPr>
      </p:pic>
      <p:cxnSp>
        <p:nvCxnSpPr>
          <p:cNvPr id="1731" name="Shape 1731"/>
          <p:cNvCxnSpPr>
            <a:stCxn id="1730" idx="1"/>
          </p:cNvCxnSpPr>
          <p:nvPr/>
        </p:nvCxnSpPr>
        <p:spPr>
          <a:xfrm rot="10800000">
            <a:off x="3253400" y="4172787"/>
            <a:ext cx="842100" cy="2100"/>
          </a:xfrm>
          <a:prstGeom prst="straightConnector1">
            <a:avLst/>
          </a:prstGeom>
          <a:noFill/>
          <a:ln w="9525" cap="flat" cmpd="sng">
            <a:solidFill>
              <a:schemeClr val="dk2"/>
            </a:solidFill>
            <a:prstDash val="solid"/>
            <a:round/>
            <a:headEnd type="none" w="med" len="med"/>
            <a:tailEnd type="triangle" w="lg" len="lg"/>
          </a:ln>
        </p:spPr>
      </p:cxnSp>
      <p:sp>
        <p:nvSpPr>
          <p:cNvPr id="1732" name="Shape 1732"/>
          <p:cNvSpPr/>
          <p:nvPr/>
        </p:nvSpPr>
        <p:spPr>
          <a:xfrm>
            <a:off x="4095500" y="4041100"/>
            <a:ext cx="462900" cy="267599"/>
          </a:xfrm>
          <a:prstGeom prst="rect">
            <a:avLst/>
          </a:prstGeom>
          <a:noFill/>
          <a:ln w="952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00FF"/>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36"/>
        <p:cNvGrpSpPr/>
        <p:nvPr/>
      </p:nvGrpSpPr>
      <p:grpSpPr>
        <a:xfrm>
          <a:off x="0" y="0"/>
          <a:ext cx="0" cy="0"/>
          <a:chOff x="0" y="0"/>
          <a:chExt cx="0" cy="0"/>
        </a:xfrm>
      </p:grpSpPr>
      <p:sp>
        <p:nvSpPr>
          <p:cNvPr id="1737" name="Shape 173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p:txBody>
      </p:sp>
      <p:sp>
        <p:nvSpPr>
          <p:cNvPr id="1738" name="Shape 1738"/>
          <p:cNvSpPr txBox="1">
            <a:spLocks noGrp="1"/>
          </p:cNvSpPr>
          <p:nvPr>
            <p:ph type="body" idx="1"/>
          </p:nvPr>
        </p:nvSpPr>
        <p:spPr>
          <a:xfrm>
            <a:off x="457200" y="1735150"/>
            <a:ext cx="46683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is the difference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Comparison done by [Meneveux17]</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As roughness increases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Interfaced BRDF exhibits backscattering (flat look)</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Layered BRDF has a Lambertian behavior</a:t>
            </a:r>
          </a:p>
        </p:txBody>
      </p:sp>
      <p:pic>
        <p:nvPicPr>
          <p:cNvPr id="1739" name="Shape 1739"/>
          <p:cNvPicPr preferRelativeResize="0"/>
          <p:nvPr/>
        </p:nvPicPr>
        <p:blipFill rotWithShape="1">
          <a:blip r:embed="rId3">
            <a:alphaModFix/>
          </a:blip>
          <a:srcRect/>
          <a:stretch/>
        </p:blipFill>
        <p:spPr>
          <a:xfrm>
            <a:off x="5047048" y="2662974"/>
            <a:ext cx="4068400" cy="1559773"/>
          </a:xfrm>
          <a:prstGeom prst="rect">
            <a:avLst/>
          </a:prstGeom>
          <a:noFill/>
          <a:ln>
            <a:noFill/>
          </a:ln>
        </p:spPr>
      </p:pic>
      <p:sp>
        <p:nvSpPr>
          <p:cNvPr id="1740" name="Shape 1740"/>
          <p:cNvSpPr txBox="1"/>
          <p:nvPr/>
        </p:nvSpPr>
        <p:spPr>
          <a:xfrm>
            <a:off x="0" y="4807150"/>
            <a:ext cx="8489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sp>
        <p:nvSpPr>
          <p:cNvPr id="1741" name="Shape 1741"/>
          <p:cNvSpPr txBox="1"/>
          <p:nvPr/>
        </p:nvSpPr>
        <p:spPr>
          <a:xfrm>
            <a:off x="5175600" y="1888000"/>
            <a:ext cx="3703200" cy="43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Roughness increase</a:t>
            </a:r>
          </a:p>
        </p:txBody>
      </p:sp>
      <p:cxnSp>
        <p:nvCxnSpPr>
          <p:cNvPr id="1742" name="Shape 1742"/>
          <p:cNvCxnSpPr/>
          <p:nvPr/>
        </p:nvCxnSpPr>
        <p:spPr>
          <a:xfrm>
            <a:off x="7110900" y="2116225"/>
            <a:ext cx="957899" cy="0"/>
          </a:xfrm>
          <a:prstGeom prst="straightConnector1">
            <a:avLst/>
          </a:prstGeom>
          <a:noFill/>
          <a:ln w="9525" cap="flat" cmpd="sng">
            <a:solidFill>
              <a:schemeClr val="dk2"/>
            </a:solidFill>
            <a:prstDash val="solid"/>
            <a:round/>
            <a:headEnd type="none" w="med" len="med"/>
            <a:tailEnd type="triangle" w="lg" len="lg"/>
          </a:ln>
        </p:spPr>
      </p:cxnSp>
      <p:sp>
        <p:nvSpPr>
          <p:cNvPr id="1743" name="Shape 1743"/>
          <p:cNvSpPr txBox="1"/>
          <p:nvPr/>
        </p:nvSpPr>
        <p:spPr>
          <a:xfrm>
            <a:off x="6157425" y="2269550"/>
            <a:ext cx="3703200" cy="43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Interfaced Lambertian</a:t>
            </a:r>
          </a:p>
        </p:txBody>
      </p:sp>
      <p:sp>
        <p:nvSpPr>
          <p:cNvPr id="1744" name="Shape 1744"/>
          <p:cNvSpPr txBox="1"/>
          <p:nvPr/>
        </p:nvSpPr>
        <p:spPr>
          <a:xfrm>
            <a:off x="6668925" y="4222750"/>
            <a:ext cx="3703200" cy="43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Layered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p:txBody>
      </p:sp>
      <p:sp>
        <p:nvSpPr>
          <p:cNvPr id="1750" name="Shape 1750"/>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Diffuse BRDF - Facet BRDF </a:t>
            </a:r>
          </a:p>
          <a:p>
            <a:pPr marL="179999" marR="0" lvl="0" indent="11210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1751" name="Shape 1751"/>
          <p:cNvPicPr preferRelativeResize="0"/>
          <p:nvPr/>
        </p:nvPicPr>
        <p:blipFill rotWithShape="1">
          <a:blip r:embed="rId3">
            <a:alphaModFix/>
          </a:blip>
          <a:srcRect/>
          <a:stretch/>
        </p:blipFill>
        <p:spPr>
          <a:xfrm>
            <a:off x="53200" y="2339052"/>
            <a:ext cx="9144000" cy="2047343"/>
          </a:xfrm>
          <a:prstGeom prst="rect">
            <a:avLst/>
          </a:prstGeom>
          <a:noFill/>
          <a:ln>
            <a:noFill/>
          </a:ln>
        </p:spPr>
      </p:pic>
      <p:sp>
        <p:nvSpPr>
          <p:cNvPr id="1752" name="Shape 1752"/>
          <p:cNvSpPr txBox="1"/>
          <p:nvPr/>
        </p:nvSpPr>
        <p:spPr>
          <a:xfrm>
            <a:off x="-23000" y="4813575"/>
            <a:ext cx="72896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 from “Implementing a Simple Anisotropic Rough Diffuse Material with Stochastic Evaluation”, E. Heitz, 2015</a:t>
            </a:r>
          </a:p>
        </p:txBody>
      </p:sp>
      <p:cxnSp>
        <p:nvCxnSpPr>
          <p:cNvPr id="1753" name="Shape 1753"/>
          <p:cNvCxnSpPr/>
          <p:nvPr/>
        </p:nvCxnSpPr>
        <p:spPr>
          <a:xfrm rot="10800000">
            <a:off x="1521525" y="3941799"/>
            <a:ext cx="299099" cy="444600"/>
          </a:xfrm>
          <a:prstGeom prst="straightConnector1">
            <a:avLst/>
          </a:prstGeom>
          <a:noFill/>
          <a:ln w="9525" cap="flat" cmpd="sng">
            <a:solidFill>
              <a:srgbClr val="FF0000"/>
            </a:solidFill>
            <a:prstDash val="solid"/>
            <a:round/>
            <a:headEnd type="none" w="med" len="med"/>
            <a:tailEnd type="triangle" w="lg" len="lg"/>
          </a:ln>
        </p:spPr>
      </p:cxnSp>
      <p:sp>
        <p:nvSpPr>
          <p:cNvPr id="1754" name="Shape 1754"/>
          <p:cNvSpPr txBox="1"/>
          <p:nvPr/>
        </p:nvSpPr>
        <p:spPr>
          <a:xfrm>
            <a:off x="1720000" y="4317175"/>
            <a:ext cx="5810400" cy="32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No edge darkening as simple Lambertian microfacet</a:t>
            </a:r>
          </a:p>
        </p:txBody>
      </p:sp>
      <p:pic>
        <p:nvPicPr>
          <p:cNvPr id="1755" name="Shape 1755"/>
          <p:cNvPicPr preferRelativeResize="0"/>
          <p:nvPr/>
        </p:nvPicPr>
        <p:blipFill rotWithShape="1">
          <a:blip r:embed="rId4">
            <a:alphaModFix/>
          </a:blip>
          <a:srcRect/>
          <a:stretch/>
        </p:blipFill>
        <p:spPr>
          <a:xfrm>
            <a:off x="4965269" y="1726225"/>
            <a:ext cx="1479924" cy="5677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65"/>
        <p:cNvGrpSpPr/>
        <p:nvPr/>
      </p:nvGrpSpPr>
      <p:grpSpPr>
        <a:xfrm>
          <a:off x="0" y="0"/>
          <a:ext cx="0" cy="0"/>
          <a:chOff x="0" y="0"/>
          <a:chExt cx="0" cy="0"/>
        </a:xfrm>
      </p:grpSpPr>
      <p:sp>
        <p:nvSpPr>
          <p:cNvPr id="1766" name="Shape 176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Physically based material ?</a:t>
            </a:r>
          </a:p>
        </p:txBody>
      </p:sp>
      <p:sp>
        <p:nvSpPr>
          <p:cNvPr id="1767" name="Shape 1767"/>
          <p:cNvSpPr txBox="1">
            <a:spLocks noGrp="1"/>
          </p:cNvSpPr>
          <p:nvPr>
            <p:ph type="body" idx="1"/>
          </p:nvPr>
        </p:nvSpPr>
        <p:spPr>
          <a:xfrm>
            <a:off x="457200" y="1735150"/>
            <a:ext cx="83198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So far, we have discussed vertical layering only</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But what about horizontal layering (i.e. mixing BRDFs)?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With distance BRDFs are mixed in pixel’s footprint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Simple: evaluate all BRDFs and weight the results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Blending parameters is wrong</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Very hard in practice in real time</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Even more complex than multiscale BRDFs</a:t>
            </a:r>
          </a:p>
          <a:p>
            <a:pPr marL="2286000" marR="0" lvl="4" indent="-228600" algn="l" rtl="0">
              <a:lnSpc>
                <a:spcPct val="100000"/>
              </a:lnSpc>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Fresnel can change as well</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Could be approximated by adding constraints?</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71"/>
        <p:cNvGrpSpPr/>
        <p:nvPr/>
      </p:nvGrpSpPr>
      <p:grpSpPr>
        <a:xfrm>
          <a:off x="0" y="0"/>
          <a:ext cx="0" cy="0"/>
          <a:chOff x="0" y="0"/>
          <a:chExt cx="0" cy="0"/>
        </a:xfrm>
      </p:grpSpPr>
      <p:sp>
        <p:nvSpPr>
          <p:cNvPr id="1772" name="Shape 177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Multiscale</a:t>
            </a:r>
          </a:p>
        </p:txBody>
      </p:sp>
      <p:sp>
        <p:nvSpPr>
          <p:cNvPr id="1773" name="Shape 1773"/>
          <p:cNvSpPr txBox="1">
            <a:spLocks noGrp="1"/>
          </p:cNvSpPr>
          <p:nvPr>
            <p:ph type="body" idx="1"/>
          </p:nvPr>
        </p:nvSpPr>
        <p:spPr>
          <a:xfrm>
            <a:off x="457200" y="1735150"/>
            <a:ext cx="60230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Non smooth NDF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Glint/Spiky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Some materials exhibit a bright sparkling or glittering surface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Sand, snow or frost (ice crystals)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Rock (mica-flakes), metallic paints (mirror-flakes)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Brushed and scratched metal…</a:t>
            </a:r>
          </a:p>
        </p:txBody>
      </p:sp>
      <p:pic>
        <p:nvPicPr>
          <p:cNvPr id="1774" name="Shape 1774"/>
          <p:cNvPicPr preferRelativeResize="0"/>
          <p:nvPr/>
        </p:nvPicPr>
        <p:blipFill rotWithShape="1">
          <a:blip r:embed="rId3">
            <a:alphaModFix/>
          </a:blip>
          <a:srcRect/>
          <a:stretch/>
        </p:blipFill>
        <p:spPr>
          <a:xfrm>
            <a:off x="6068812" y="2648399"/>
            <a:ext cx="1968299" cy="1180574"/>
          </a:xfrm>
          <a:prstGeom prst="rect">
            <a:avLst/>
          </a:prstGeom>
          <a:noFill/>
          <a:ln>
            <a:noFill/>
          </a:ln>
        </p:spPr>
      </p:pic>
      <p:pic>
        <p:nvPicPr>
          <p:cNvPr id="1775" name="Shape 1775"/>
          <p:cNvPicPr preferRelativeResize="0"/>
          <p:nvPr/>
        </p:nvPicPr>
        <p:blipFill rotWithShape="1">
          <a:blip r:embed="rId4">
            <a:alphaModFix/>
          </a:blip>
          <a:srcRect/>
          <a:stretch/>
        </p:blipFill>
        <p:spPr>
          <a:xfrm>
            <a:off x="6387823" y="4275421"/>
            <a:ext cx="1330274" cy="742698"/>
          </a:xfrm>
          <a:prstGeom prst="rect">
            <a:avLst/>
          </a:prstGeom>
          <a:noFill/>
          <a:ln>
            <a:noFill/>
          </a:ln>
        </p:spPr>
      </p:pic>
      <p:pic>
        <p:nvPicPr>
          <p:cNvPr id="1776" name="Shape 1776"/>
          <p:cNvPicPr preferRelativeResize="0"/>
          <p:nvPr/>
        </p:nvPicPr>
        <p:blipFill rotWithShape="1">
          <a:blip r:embed="rId5">
            <a:alphaModFix/>
          </a:blip>
          <a:srcRect/>
          <a:stretch/>
        </p:blipFill>
        <p:spPr>
          <a:xfrm>
            <a:off x="6214948" y="1681200"/>
            <a:ext cx="1464524" cy="820925"/>
          </a:xfrm>
          <a:prstGeom prst="rect">
            <a:avLst/>
          </a:prstGeom>
          <a:noFill/>
          <a:ln>
            <a:noFill/>
          </a:ln>
        </p:spPr>
      </p:pic>
      <p:sp>
        <p:nvSpPr>
          <p:cNvPr id="1777" name="Shape 1777"/>
          <p:cNvSpPr txBox="1"/>
          <p:nvPr/>
        </p:nvSpPr>
        <p:spPr>
          <a:xfrm>
            <a:off x="-43600" y="4796175"/>
            <a:ext cx="8347199" cy="408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“How to design your assets for physically based rendering”, Y. Gotanda, Cedec 2012</a:t>
            </a:r>
          </a:p>
        </p:txBody>
      </p:sp>
      <p:cxnSp>
        <p:nvCxnSpPr>
          <p:cNvPr id="1778" name="Shape 1778"/>
          <p:cNvCxnSpPr>
            <a:stCxn id="1774" idx="2"/>
          </p:cNvCxnSpPr>
          <p:nvPr/>
        </p:nvCxnSpPr>
        <p:spPr>
          <a:xfrm>
            <a:off x="7052961" y="3828973"/>
            <a:ext cx="2700" cy="269400"/>
          </a:xfrm>
          <a:prstGeom prst="straightConnector1">
            <a:avLst/>
          </a:prstGeom>
          <a:noFill/>
          <a:ln w="9525" cap="flat" cmpd="sng">
            <a:solidFill>
              <a:srgbClr val="FF0000"/>
            </a:solidFill>
            <a:prstDash val="solid"/>
            <a:round/>
            <a:headEnd type="none" w="med" len="med"/>
            <a:tailEnd type="triangle" w="lg" len="lg"/>
          </a:ln>
        </p:spPr>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Shape 178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sp>
        <p:nvSpPr>
          <p:cNvPr id="1790" name="Shape 1790"/>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Weidlich and Wilkie’s approach is compatible with the general microfacet equation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Just add one layer [Gotanda15]</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rgbClr val="FF0000"/>
              </a:solidFill>
              <a:latin typeface="Arial"/>
              <a:ea typeface="Arial"/>
              <a:cs typeface="Arial"/>
              <a:sym typeface="Arial"/>
            </a:endParaRPr>
          </a:p>
        </p:txBody>
      </p:sp>
      <p:pic>
        <p:nvPicPr>
          <p:cNvPr id="1791" name="Shape 1791"/>
          <p:cNvPicPr preferRelativeResize="0"/>
          <p:nvPr/>
        </p:nvPicPr>
        <p:blipFill rotWithShape="1">
          <a:blip r:embed="rId3">
            <a:alphaModFix/>
          </a:blip>
          <a:srcRect/>
          <a:stretch/>
        </p:blipFill>
        <p:spPr>
          <a:xfrm>
            <a:off x="1058349" y="2890649"/>
            <a:ext cx="6300597" cy="1152098"/>
          </a:xfrm>
          <a:prstGeom prst="rect">
            <a:avLst/>
          </a:prstGeom>
          <a:noFill/>
          <a:ln>
            <a:noFill/>
          </a:ln>
        </p:spPr>
      </p:pic>
      <p:sp>
        <p:nvSpPr>
          <p:cNvPr id="1792" name="Shape 1792"/>
          <p:cNvSpPr txBox="1"/>
          <p:nvPr/>
        </p:nvSpPr>
        <p:spPr>
          <a:xfrm>
            <a:off x="-49400" y="4861275"/>
            <a:ext cx="84947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“Designing Physically Based Microfacet Models for Next Generation”, Y. Gotanda, Cedec 2015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899" name="Shape 899"/>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179998" marR="0" lvl="0" indent="-27598"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900" name="Shape 900"/>
          <p:cNvPicPr preferRelativeResize="0"/>
          <p:nvPr/>
        </p:nvPicPr>
        <p:blipFill rotWithShape="1">
          <a:blip r:embed="rId3">
            <a:alphaModFix/>
          </a:blip>
          <a:srcRect/>
          <a:stretch/>
        </p:blipFill>
        <p:spPr>
          <a:xfrm>
            <a:off x="0" y="0"/>
            <a:ext cx="9144001" cy="4658350"/>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
        <p:nvSpPr>
          <p:cNvPr id="906" name="Shape 906"/>
          <p:cNvSpPr txBox="1">
            <a:spLocks noGrp="1"/>
          </p:cNvSpPr>
          <p:nvPr>
            <p:ph type="body" idx="1"/>
          </p:nvPr>
        </p:nvSpPr>
        <p:spPr>
          <a:xfrm>
            <a:off x="457200" y="1735150"/>
            <a:ext cx="6665699" cy="2716199"/>
          </a:xfrm>
          <a:prstGeom prst="rect">
            <a:avLst/>
          </a:prstGeom>
          <a:noFill/>
          <a:ln>
            <a:noFill/>
          </a:ln>
        </p:spPr>
        <p:txBody>
          <a:bodyPr lIns="91425" tIns="91425" rIns="91425" bIns="91425" anchor="t" anchorCtr="0">
            <a:noAutofit/>
          </a:bodyPr>
          <a:lstStyle/>
          <a:p>
            <a:pPr marL="734399" marR="0" lvl="0" indent="-239099"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Compare to controlled real world?</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Measurements provide good reference</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But be aware of device limitation</a:t>
            </a:r>
          </a:p>
          <a:p>
            <a:pPr marL="1648800" marR="0" lvl="2" indent="-2391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Often not discussed in publication</a:t>
            </a:r>
          </a:p>
          <a:p>
            <a:pPr marL="1648800" marR="0" lvl="2" indent="-2391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Example: Incorrect acquisition near </a:t>
            </a:r>
          </a:p>
          <a:p>
            <a:pPr marL="1371600" marR="0" lvl="0" indent="457200" algn="l" rtl="0">
              <a:lnSpc>
                <a:spcPct val="100000"/>
              </a:lnSpc>
              <a:spcBef>
                <a:spcPts val="0"/>
              </a:spcBef>
              <a:spcAft>
                <a:spcPts val="0"/>
              </a:spcAft>
              <a:buClr>
                <a:schemeClr val="dk1"/>
              </a:buClr>
              <a:buSzPct val="25000"/>
              <a:buFont typeface="Arial"/>
              <a:buNone/>
            </a:pPr>
            <a:r>
              <a:rPr lang="en-US" sz="1800" b="0" i="0" u="none" strike="noStrike" cap="none">
                <a:solidFill>
                  <a:schemeClr val="dk1"/>
                </a:solidFill>
                <a:latin typeface="Arial"/>
                <a:ea typeface="Arial"/>
                <a:cs typeface="Arial"/>
                <a:sym typeface="Arial"/>
              </a:rPr>
              <a:t>grazing angles / backscattering</a:t>
            </a:r>
          </a:p>
          <a:p>
            <a:pPr marL="2106000" marR="0" lvl="3" indent="-239099"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[MERL06] </a:t>
            </a:r>
          </a:p>
          <a:p>
            <a:pPr marL="1648800" marR="0" lvl="2" indent="-2391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Still good for highlight shape</a:t>
            </a:r>
          </a:p>
        </p:txBody>
      </p:sp>
      <p:pic>
        <p:nvPicPr>
          <p:cNvPr id="907" name="Shape 907"/>
          <p:cNvPicPr preferRelativeResize="0"/>
          <p:nvPr/>
        </p:nvPicPr>
        <p:blipFill rotWithShape="1">
          <a:blip r:embed="rId3">
            <a:alphaModFix/>
          </a:blip>
          <a:srcRect/>
          <a:stretch/>
        </p:blipFill>
        <p:spPr>
          <a:xfrm>
            <a:off x="6354475" y="2611024"/>
            <a:ext cx="2725925" cy="2042225"/>
          </a:xfrm>
          <a:prstGeom prst="rect">
            <a:avLst/>
          </a:prstGeom>
          <a:noFill/>
          <a:ln>
            <a:noFill/>
          </a:ln>
        </p:spPr>
      </p:pic>
      <p:sp>
        <p:nvSpPr>
          <p:cNvPr id="908" name="Shape 908"/>
          <p:cNvSpPr txBox="1"/>
          <p:nvPr/>
        </p:nvSpPr>
        <p:spPr>
          <a:xfrm>
            <a:off x="32450" y="4856475"/>
            <a:ext cx="7886700"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“BRDF Slices: Accurate Adaptive Anisotropic Appearance Acquisition”, J. Filip 2013</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Shape 913"/>
          <p:cNvSpPr txBox="1">
            <a:spLocks noGrp="1"/>
          </p:cNvSpPr>
          <p:nvPr>
            <p:ph type="body" idx="1"/>
          </p:nvPr>
        </p:nvSpPr>
        <p:spPr>
          <a:xfrm>
            <a:off x="457200" y="1735150"/>
            <a:ext cx="81275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Measurements are not just about RGB reflectance</a:t>
            </a:r>
          </a:p>
          <a:p>
            <a:pPr marL="914400" marR="0" lvl="1" indent="-3810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Complex devices provide advanced information</a:t>
            </a:r>
          </a:p>
          <a:p>
            <a:pPr marL="1371600" marR="0" lvl="2" indent="-381000" algn="l" rtl="0">
              <a:lnSpc>
                <a:spcPct val="100000"/>
              </a:lnSpc>
              <a:spcBef>
                <a:spcPts val="0"/>
              </a:spcBef>
              <a:spcAft>
                <a:spcPts val="0"/>
              </a:spcAft>
              <a:buClr>
                <a:schemeClr val="dk1"/>
              </a:buClr>
              <a:buSzPct val="120000"/>
              <a:buFont typeface="Arial"/>
              <a:buChar char="•"/>
            </a:pPr>
            <a:r>
              <a:rPr lang="en-US" sz="2000" b="0" i="0" u="none" strike="noStrike" cap="none" dirty="0">
                <a:solidFill>
                  <a:schemeClr val="dk1"/>
                </a:solidFill>
                <a:latin typeface="Arial"/>
                <a:ea typeface="Arial"/>
                <a:cs typeface="Arial"/>
                <a:sym typeface="Arial"/>
              </a:rPr>
              <a:t>Spectral measurement</a:t>
            </a:r>
          </a:p>
          <a:p>
            <a:pPr marL="1371600" marR="0" lvl="2" indent="-381000" algn="l" rtl="0">
              <a:lnSpc>
                <a:spcPct val="100000"/>
              </a:lnSpc>
              <a:spcBef>
                <a:spcPts val="0"/>
              </a:spcBef>
              <a:spcAft>
                <a:spcPts val="0"/>
              </a:spcAft>
              <a:buClr>
                <a:schemeClr val="dk1"/>
              </a:buClr>
              <a:buSzPct val="120000"/>
              <a:buFont typeface="Arial"/>
              <a:buChar char="•"/>
            </a:pPr>
            <a:r>
              <a:rPr lang="en-US" sz="2000" b="0" i="0" u="none" strike="noStrike" cap="none" dirty="0" err="1">
                <a:solidFill>
                  <a:schemeClr val="dk1"/>
                </a:solidFill>
                <a:latin typeface="Arial"/>
                <a:ea typeface="Arial"/>
                <a:cs typeface="Arial"/>
                <a:sym typeface="Arial"/>
              </a:rPr>
              <a:t>Microsurface</a:t>
            </a:r>
            <a:r>
              <a:rPr lang="en-US" sz="2000" b="0" i="0" u="none" strike="noStrike" cap="none" dirty="0">
                <a:solidFill>
                  <a:schemeClr val="dk1"/>
                </a:solidFill>
                <a:latin typeface="Arial"/>
                <a:ea typeface="Arial"/>
                <a:cs typeface="Arial"/>
                <a:sym typeface="Arial"/>
              </a:rPr>
              <a:t> measurement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Needs more widespread adoption</a:t>
            </a:r>
          </a:p>
        </p:txBody>
      </p:sp>
      <p:pic>
        <p:nvPicPr>
          <p:cNvPr id="914" name="Shape 914"/>
          <p:cNvPicPr preferRelativeResize="0"/>
          <p:nvPr/>
        </p:nvPicPr>
        <p:blipFill rotWithShape="1">
          <a:blip r:embed="rId3">
            <a:alphaModFix/>
          </a:blip>
          <a:srcRect/>
          <a:stretch/>
        </p:blipFill>
        <p:spPr>
          <a:xfrm>
            <a:off x="2511598" y="3833135"/>
            <a:ext cx="2120198" cy="1024051"/>
          </a:xfrm>
          <a:prstGeom prst="rect">
            <a:avLst/>
          </a:prstGeom>
          <a:noFill/>
          <a:ln>
            <a:noFill/>
          </a:ln>
        </p:spPr>
      </p:pic>
      <p:sp>
        <p:nvSpPr>
          <p:cNvPr id="915" name="Shape 91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pic>
        <p:nvPicPr>
          <p:cNvPr id="916" name="Shape 916"/>
          <p:cNvPicPr preferRelativeResize="0"/>
          <p:nvPr/>
        </p:nvPicPr>
        <p:blipFill rotWithShape="1">
          <a:blip r:embed="rId4">
            <a:alphaModFix/>
          </a:blip>
          <a:srcRect/>
          <a:stretch/>
        </p:blipFill>
        <p:spPr>
          <a:xfrm>
            <a:off x="6173357" y="2672491"/>
            <a:ext cx="2758265" cy="2308581"/>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body" idx="1"/>
          </p:nvPr>
        </p:nvSpPr>
        <p:spPr>
          <a:xfrm>
            <a:off x="457200" y="1735150"/>
            <a:ext cx="81275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But BRDF fit to measurements != Physically-based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Fitting process is similar to compression</a:t>
            </a:r>
          </a:p>
          <a:p>
            <a:pPr marL="914400" marR="0" lvl="1" indent="-228600" algn="l" rtl="0">
              <a:lnSpc>
                <a:spcPct val="100000"/>
              </a:lnSpc>
              <a:spcBef>
                <a:spcPts val="0"/>
              </a:spcBef>
              <a:spcAft>
                <a:spcPts val="0"/>
              </a:spcAft>
              <a:buClr>
                <a:schemeClr val="dk1"/>
              </a:buClr>
              <a:buSzPct val="100000"/>
              <a:buFont typeface="Arial"/>
              <a:buChar char="•"/>
            </a:pPr>
            <a:r>
              <a:rPr lang="en-US"/>
              <a:t>Fitted values can be unintuitive</a:t>
            </a:r>
          </a:p>
          <a:p>
            <a:pPr marL="914400" marR="0" lvl="1" indent="-228600" algn="l" rtl="0">
              <a:lnSpc>
                <a:spcPct val="100000"/>
              </a:lnSpc>
              <a:spcBef>
                <a:spcPts val="0"/>
              </a:spcBef>
              <a:spcAft>
                <a:spcPts val="0"/>
              </a:spcAft>
              <a:buClr>
                <a:schemeClr val="dk1"/>
              </a:buClr>
              <a:buSzPct val="100000"/>
              <a:buFont typeface="Arial"/>
              <a:buChar char="•"/>
            </a:pPr>
            <a:r>
              <a:rPr lang="en-US"/>
              <a:t>BRDF can rely on non physical assumption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Shifted Gamma Microfacet [Bagher12] add an inverse Fresnel term to get better fitting</a:t>
            </a:r>
            <a:r>
              <a:rPr lang="en-US" sz="1800" b="0" i="0" u="none" strike="noStrike" cap="none">
                <a:solidFill>
                  <a:schemeClr val="dk1"/>
                </a:solidFill>
                <a:latin typeface="Arial"/>
                <a:ea typeface="Arial"/>
                <a:cs typeface="Arial"/>
                <a:sym typeface="Arial"/>
              </a:rPr>
              <a:t> </a:t>
            </a:r>
          </a:p>
        </p:txBody>
      </p:sp>
      <p:sp>
        <p:nvSpPr>
          <p:cNvPr id="922" name="Shape 92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pic>
        <p:nvPicPr>
          <p:cNvPr id="927" name="Shape 927"/>
          <p:cNvPicPr preferRelativeResize="0"/>
          <p:nvPr/>
        </p:nvPicPr>
        <p:blipFill rotWithShape="1">
          <a:blip r:embed="rId3">
            <a:alphaModFix/>
          </a:blip>
          <a:srcRect/>
          <a:stretch/>
        </p:blipFill>
        <p:spPr>
          <a:xfrm>
            <a:off x="5513373" y="2301125"/>
            <a:ext cx="3503574" cy="1865324"/>
          </a:xfrm>
          <a:prstGeom prst="rect">
            <a:avLst/>
          </a:prstGeom>
          <a:noFill/>
          <a:ln>
            <a:noFill/>
          </a:ln>
        </p:spPr>
      </p:pic>
      <p:sp>
        <p:nvSpPr>
          <p:cNvPr id="928" name="Shape 92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
        <p:nvSpPr>
          <p:cNvPr id="929" name="Shape 929"/>
          <p:cNvSpPr txBox="1">
            <a:spLocks noGrp="1"/>
          </p:cNvSpPr>
          <p:nvPr>
            <p:ph type="body" idx="1"/>
          </p:nvPr>
        </p:nvSpPr>
        <p:spPr>
          <a:xfrm>
            <a:off x="457200" y="1735150"/>
            <a:ext cx="6771300" cy="2716199"/>
          </a:xfrm>
          <a:prstGeom prst="rect">
            <a:avLst/>
          </a:prstGeom>
          <a:noFill/>
          <a:ln>
            <a:noFill/>
          </a:ln>
        </p:spPr>
        <p:txBody>
          <a:bodyPr lIns="91425" tIns="91425" rIns="91425" bIns="91425" anchor="t" anchorCtr="0">
            <a:noAutofit/>
          </a:bodyPr>
          <a:lstStyle/>
          <a:p>
            <a:pPr marL="734399" marR="0" lvl="0" indent="-239099"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Simulated data?</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Based on physical/optics rules</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Free of noise</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Parameters controls</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Easier to compare with</a:t>
            </a:r>
          </a:p>
          <a:p>
            <a:pPr marL="1191600" marR="0" lvl="1" indent="-2391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Can isolate terms</a:t>
            </a:r>
          </a:p>
          <a:p>
            <a:pPr marL="1648800" marR="0" lvl="2" indent="-2391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Single bounce / multiple bounce</a:t>
            </a:r>
          </a:p>
          <a:p>
            <a:pPr marL="1648800" marR="0" lvl="2" indent="-2391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t>
            </a:r>
          </a:p>
        </p:txBody>
      </p:sp>
      <p:sp>
        <p:nvSpPr>
          <p:cNvPr id="930" name="Shape 930"/>
          <p:cNvSpPr txBox="1"/>
          <p:nvPr/>
        </p:nvSpPr>
        <p:spPr>
          <a:xfrm>
            <a:off x="0" y="4794800"/>
            <a:ext cx="8158500"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“Multiple-Scattering Microfacet BSDFs with the Smith Model, E. Heitz Siggraph 2016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457200" y="1735150"/>
            <a:ext cx="7886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do we know we are physically based?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The key is to combine measurements and simulation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Validate simulated data using measurements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Measure microsurface data and do simulation based it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Based on such approach researchers have established various theories to represent material</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Let’s explore one of them: Microfacet theory</a:t>
            </a:r>
          </a:p>
        </p:txBody>
      </p:sp>
      <p:sp>
        <p:nvSpPr>
          <p:cNvPr id="936" name="Shape 93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Physically based material?</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Shape 94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Microfacet BRDF</a:t>
            </a:r>
          </a:p>
        </p:txBody>
      </p:sp>
      <p:sp>
        <p:nvSpPr>
          <p:cNvPr id="942" name="Shape 942"/>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Start with this BRDF equation</a:t>
            </a:r>
          </a:p>
        </p:txBody>
      </p:sp>
      <p:pic>
        <p:nvPicPr>
          <p:cNvPr id="943" name="Shape 943"/>
          <p:cNvPicPr preferRelativeResize="0"/>
          <p:nvPr/>
        </p:nvPicPr>
        <p:blipFill rotWithShape="1">
          <a:blip r:embed="rId3">
            <a:alphaModFix/>
          </a:blip>
          <a:srcRect/>
          <a:stretch/>
        </p:blipFill>
        <p:spPr>
          <a:xfrm>
            <a:off x="2714599" y="3042999"/>
            <a:ext cx="3398148" cy="72009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Microfacet BRDF</a:t>
            </a:r>
          </a:p>
        </p:txBody>
      </p:sp>
      <p:sp>
        <p:nvSpPr>
          <p:cNvPr id="949" name="Shape 949"/>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Bigger one please!</a:t>
            </a:r>
          </a:p>
        </p:txBody>
      </p:sp>
      <p:pic>
        <p:nvPicPr>
          <p:cNvPr id="950" name="Shape 950"/>
          <p:cNvPicPr preferRelativeResize="0"/>
          <p:nvPr/>
        </p:nvPicPr>
        <p:blipFill rotWithShape="1">
          <a:blip r:embed="rId3">
            <a:alphaModFix/>
          </a:blip>
          <a:srcRect/>
          <a:stretch/>
        </p:blipFill>
        <p:spPr>
          <a:xfrm>
            <a:off x="912049" y="2864125"/>
            <a:ext cx="7640675" cy="74949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Shape 838"/>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839" name="Shape 839"/>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Introduction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Shape 95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Microfacet BRDF</a:t>
            </a:r>
          </a:p>
        </p:txBody>
      </p:sp>
      <p:sp>
        <p:nvSpPr>
          <p:cNvPr id="956" name="Shape 956"/>
          <p:cNvSpPr txBox="1">
            <a:spLocks noGrp="1"/>
          </p:cNvSpPr>
          <p:nvPr>
            <p:ph type="body" idx="1"/>
          </p:nvPr>
        </p:nvSpPr>
        <p:spPr>
          <a:xfrm>
            <a:off x="457200" y="1735150"/>
            <a:ext cx="83183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a math talk but want to explain certain concepts</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[Heitz14] provides a framework for microfacet BRDFs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 set of rules to follow to be physically based</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Below is the general microfacet equation</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957" name="Shape 957"/>
          <p:cNvPicPr preferRelativeResize="0"/>
          <p:nvPr/>
        </p:nvPicPr>
        <p:blipFill rotWithShape="1">
          <a:blip r:embed="rId3">
            <a:alphaModFix/>
          </a:blip>
          <a:srcRect/>
          <a:stretch/>
        </p:blipFill>
        <p:spPr>
          <a:xfrm>
            <a:off x="891462" y="3479250"/>
            <a:ext cx="7640675" cy="74949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Microfacet BRDF</a:t>
            </a:r>
          </a:p>
        </p:txBody>
      </p:sp>
      <p:sp>
        <p:nvSpPr>
          <p:cNvPr id="963" name="Shape 96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SzPct val="100000"/>
              <a:buFont typeface="Arial" panose="020B0604020202020204" pitchFamily="34" charset="0"/>
              <a:buChar char="•"/>
            </a:pPr>
            <a:r>
              <a:rPr lang="en-US" sz="2400" b="0" i="0" u="none" strike="noStrike" cap="none" dirty="0">
                <a:solidFill>
                  <a:srgbClr val="0000FF"/>
                </a:solidFill>
                <a:latin typeface="Arial"/>
                <a:ea typeface="Arial"/>
                <a:cs typeface="Arial"/>
                <a:sym typeface="Arial"/>
              </a:rPr>
              <a:t>Pm</a:t>
            </a:r>
            <a:r>
              <a:rPr lang="en-US" sz="2400" b="0" i="0" u="none" strike="noStrike" cap="none" dirty="0">
                <a:solidFill>
                  <a:schemeClr val="dk1"/>
                </a:solidFill>
                <a:latin typeface="Arial"/>
                <a:ea typeface="Arial"/>
                <a:cs typeface="Arial"/>
                <a:sym typeface="Arial"/>
              </a:rPr>
              <a:t>: Facet BRDF</a:t>
            </a:r>
          </a:p>
          <a:p>
            <a:pPr marL="914400" marR="0" lvl="1" indent="-381000" algn="l" rtl="0">
              <a:lnSpc>
                <a:spcPct val="100000"/>
              </a:lnSpc>
              <a:spcBef>
                <a:spcPts val="0"/>
              </a:spcBef>
              <a:spcAft>
                <a:spcPts val="0"/>
              </a:spcAft>
              <a:buClr>
                <a:schemeClr val="dk1"/>
              </a:buClr>
              <a:buSzPct val="1000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Pure </a:t>
            </a:r>
            <a:r>
              <a:rPr lang="en-US" sz="2400" b="0" i="0" u="none" strike="noStrike" cap="none" dirty="0" err="1">
                <a:solidFill>
                  <a:schemeClr val="dk1"/>
                </a:solidFill>
                <a:latin typeface="Arial"/>
                <a:ea typeface="Arial"/>
                <a:cs typeface="Arial"/>
                <a:sym typeface="Arial"/>
              </a:rPr>
              <a:t>Lambertian</a:t>
            </a:r>
            <a:r>
              <a:rPr lang="en-US" sz="2400" b="0" i="0" u="none" strike="noStrike" cap="none" dirty="0">
                <a:solidFill>
                  <a:schemeClr val="dk1"/>
                </a:solidFill>
                <a:latin typeface="Arial"/>
                <a:ea typeface="Arial"/>
                <a:cs typeface="Arial"/>
                <a:sym typeface="Arial"/>
              </a:rPr>
              <a:t> or pure specular</a:t>
            </a:r>
          </a:p>
          <a:p>
            <a:pPr marL="571500" marR="0" lvl="0" indent="-342900" algn="l" rtl="0">
              <a:lnSpc>
                <a:spcPct val="100000"/>
              </a:lnSpc>
              <a:spcBef>
                <a:spcPts val="0"/>
              </a:spcBef>
              <a:spcAft>
                <a:spcPts val="0"/>
              </a:spcAft>
              <a:buFont typeface="Arial" panose="020B0604020202020204" pitchFamily="34" charset="0"/>
              <a:buChar char="•"/>
            </a:pPr>
            <a:r>
              <a:rPr lang="en-US" sz="2400" b="0" i="0" u="none" strike="noStrike" cap="none" dirty="0">
                <a:solidFill>
                  <a:srgbClr val="FF0000"/>
                </a:solidFill>
                <a:latin typeface="Arial"/>
                <a:ea typeface="Arial"/>
                <a:cs typeface="Arial"/>
                <a:sym typeface="Arial"/>
              </a:rPr>
              <a:t>D</a:t>
            </a:r>
            <a:r>
              <a:rPr lang="en-US" sz="2400" b="0" i="0" u="none" strike="noStrike" cap="none" dirty="0">
                <a:solidFill>
                  <a:schemeClr val="dk1"/>
                </a:solidFill>
                <a:latin typeface="Arial"/>
                <a:ea typeface="Arial"/>
                <a:cs typeface="Arial"/>
                <a:sym typeface="Arial"/>
              </a:rPr>
              <a:t>: </a:t>
            </a:r>
            <a:r>
              <a:rPr lang="en-US" dirty="0"/>
              <a:t>Normal distribution function (NDF)</a:t>
            </a:r>
          </a:p>
          <a:p>
            <a:pPr marL="571500" marR="0" lvl="0" indent="-342900" algn="l" rtl="0">
              <a:lnSpc>
                <a:spcPct val="100000"/>
              </a:lnSpc>
              <a:spcBef>
                <a:spcPts val="0"/>
              </a:spcBef>
              <a:spcAft>
                <a:spcPts val="0"/>
              </a:spcAft>
              <a:buFont typeface="Arial" panose="020B0604020202020204" pitchFamily="34" charset="0"/>
              <a:buChar char="•"/>
            </a:pPr>
            <a:r>
              <a:rPr lang="en-US" sz="2400" b="0" i="0" u="none" strike="noStrike" cap="none" dirty="0">
                <a:solidFill>
                  <a:srgbClr val="6AA84F"/>
                </a:solidFill>
                <a:latin typeface="Arial"/>
                <a:ea typeface="Arial"/>
                <a:cs typeface="Arial"/>
                <a:sym typeface="Arial"/>
              </a:rPr>
              <a:t>G2</a:t>
            </a:r>
            <a:r>
              <a:rPr lang="en-US" sz="2400" b="0" i="0" u="none" strike="noStrike" cap="none" dirty="0">
                <a:solidFill>
                  <a:schemeClr val="dk1"/>
                </a:solidFill>
                <a:latin typeface="Arial"/>
                <a:ea typeface="Arial"/>
                <a:cs typeface="Arial"/>
                <a:sym typeface="Arial"/>
              </a:rPr>
              <a:t>: </a:t>
            </a:r>
            <a:r>
              <a:rPr lang="en-US" dirty="0"/>
              <a:t>Shadowing-Masking term derived from D</a:t>
            </a:r>
          </a:p>
          <a:p>
            <a:pPr marL="457200" marR="0" lvl="0" indent="-381000" algn="l" rtl="0">
              <a:lnSpc>
                <a:spcPct val="100000"/>
              </a:lnSpc>
              <a:spcBef>
                <a:spcPts val="0"/>
              </a:spcBef>
              <a:spcAft>
                <a:spcPts val="0"/>
              </a:spcAft>
              <a:buSzPct val="1000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This defines a </a:t>
            </a:r>
            <a:r>
              <a:rPr lang="en-US" sz="2400" b="0" i="0" u="none" strike="noStrike" cap="none" dirty="0">
                <a:solidFill>
                  <a:srgbClr val="FF00FF"/>
                </a:solidFill>
                <a:latin typeface="Arial"/>
                <a:ea typeface="Arial"/>
                <a:cs typeface="Arial"/>
                <a:sym typeface="Arial"/>
              </a:rPr>
              <a:t>BRDF </a:t>
            </a:r>
          </a:p>
          <a:p>
            <a:pPr marL="457200" marR="0" lvl="0" indent="-381000" algn="l" rtl="0">
              <a:lnSpc>
                <a:spcPct val="100000"/>
              </a:lnSpc>
              <a:spcBef>
                <a:spcPts val="0"/>
              </a:spcBef>
              <a:spcAft>
                <a:spcPts val="0"/>
              </a:spcAft>
              <a:buClr>
                <a:schemeClr val="dk1"/>
              </a:buClr>
              <a:buSzPct val="100000"/>
              <a:buFont typeface="Arial" panose="020B0604020202020204" pitchFamily="34" charset="0"/>
              <a:buChar char="•"/>
            </a:pPr>
            <a:endParaRPr sz="2400" b="0" i="0" u="none" strike="noStrike" cap="none" dirty="0">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ct val="100000"/>
              <a:buFont typeface="Arial" panose="020B0604020202020204" pitchFamily="34" charset="0"/>
              <a:buChar char="•"/>
            </a:pPr>
            <a:endParaRPr sz="2400" b="0" i="0" u="none" strike="noStrike" cap="none" dirty="0">
              <a:solidFill>
                <a:schemeClr val="dk1"/>
              </a:solidFill>
              <a:latin typeface="Arial"/>
              <a:ea typeface="Arial"/>
              <a:cs typeface="Arial"/>
              <a:sym typeface="Arial"/>
            </a:endParaRPr>
          </a:p>
        </p:txBody>
      </p:sp>
      <p:pic>
        <p:nvPicPr>
          <p:cNvPr id="964" name="Shape 964"/>
          <p:cNvPicPr preferRelativeResize="0"/>
          <p:nvPr/>
        </p:nvPicPr>
        <p:blipFill rotWithShape="1">
          <a:blip r:embed="rId3">
            <a:alphaModFix/>
          </a:blip>
          <a:srcRect/>
          <a:stretch/>
        </p:blipFill>
        <p:spPr>
          <a:xfrm>
            <a:off x="628224" y="3789000"/>
            <a:ext cx="7640675" cy="749499"/>
          </a:xfrm>
          <a:prstGeom prst="rect">
            <a:avLst/>
          </a:prstGeom>
          <a:noFill/>
          <a:ln>
            <a:noFill/>
          </a:ln>
        </p:spPr>
      </p:pic>
      <p:sp>
        <p:nvSpPr>
          <p:cNvPr id="965" name="Shape 965"/>
          <p:cNvSpPr/>
          <p:nvPr/>
        </p:nvSpPr>
        <p:spPr>
          <a:xfrm>
            <a:off x="7270675" y="3960725"/>
            <a:ext cx="572099" cy="3729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6" name="Shape 966"/>
          <p:cNvSpPr/>
          <p:nvPr/>
        </p:nvSpPr>
        <p:spPr>
          <a:xfrm>
            <a:off x="6047175" y="3971900"/>
            <a:ext cx="1197900" cy="372900"/>
          </a:xfrm>
          <a:prstGeom prst="rect">
            <a:avLst/>
          </a:prstGeom>
          <a:noFill/>
          <a:ln w="9525" cap="flat" cmpd="sng">
            <a:solidFill>
              <a:srgbClr val="6AA84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7" name="Shape 967"/>
          <p:cNvSpPr/>
          <p:nvPr/>
        </p:nvSpPr>
        <p:spPr>
          <a:xfrm>
            <a:off x="3338500" y="3971900"/>
            <a:ext cx="286800" cy="372900"/>
          </a:xfrm>
          <a:prstGeom prst="rect">
            <a:avLst/>
          </a:prstGeom>
          <a:noFill/>
          <a:ln w="9525"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68" name="Shape 968"/>
          <p:cNvSpPr/>
          <p:nvPr/>
        </p:nvSpPr>
        <p:spPr>
          <a:xfrm>
            <a:off x="655550" y="3971900"/>
            <a:ext cx="815699" cy="372900"/>
          </a:xfrm>
          <a:prstGeom prst="rect">
            <a:avLst/>
          </a:prstGeom>
          <a:noFill/>
          <a:ln w="9525" cap="flat" cmpd="sng">
            <a:solidFill>
              <a:srgbClr val="FF00FF"/>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00F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Shape 97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Facet BRDF</a:t>
            </a:r>
          </a:p>
        </p:txBody>
      </p:sp>
      <p:sp>
        <p:nvSpPr>
          <p:cNvPr id="974" name="Shape 974"/>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rgbClr val="0000FF"/>
                </a:solidFill>
                <a:latin typeface="Arial"/>
                <a:ea typeface="Arial"/>
                <a:cs typeface="Arial"/>
                <a:sym typeface="Arial"/>
              </a:rPr>
              <a:t>Pm</a:t>
            </a:r>
            <a:r>
              <a:rPr lang="en-US" sz="2400" b="0" i="0" u="none" strike="noStrike" cap="none">
                <a:solidFill>
                  <a:schemeClr val="dk1"/>
                </a:solidFill>
                <a:latin typeface="Arial"/>
                <a:ea typeface="Arial"/>
                <a:cs typeface="Arial"/>
                <a:sym typeface="Arial"/>
              </a:rPr>
              <a:t>: Facet BRDF - pure specular</a:t>
            </a:r>
          </a:p>
        </p:txBody>
      </p:sp>
      <p:pic>
        <p:nvPicPr>
          <p:cNvPr id="975" name="Shape 975"/>
          <p:cNvPicPr preferRelativeResize="0"/>
          <p:nvPr/>
        </p:nvPicPr>
        <p:blipFill rotWithShape="1">
          <a:blip r:embed="rId3">
            <a:alphaModFix/>
          </a:blip>
          <a:srcRect/>
          <a:stretch/>
        </p:blipFill>
        <p:spPr>
          <a:xfrm>
            <a:off x="912049" y="2864125"/>
            <a:ext cx="7640675" cy="749499"/>
          </a:xfrm>
          <a:prstGeom prst="rect">
            <a:avLst/>
          </a:prstGeom>
          <a:noFill/>
          <a:ln>
            <a:noFill/>
          </a:ln>
        </p:spPr>
      </p:pic>
      <p:pic>
        <p:nvPicPr>
          <p:cNvPr id="976" name="Shape 976"/>
          <p:cNvPicPr preferRelativeResize="0"/>
          <p:nvPr/>
        </p:nvPicPr>
        <p:blipFill rotWithShape="1">
          <a:blip r:embed="rId4">
            <a:alphaModFix/>
          </a:blip>
          <a:srcRect/>
          <a:stretch/>
        </p:blipFill>
        <p:spPr>
          <a:xfrm>
            <a:off x="3313150" y="2291548"/>
            <a:ext cx="2265599" cy="360824"/>
          </a:xfrm>
          <a:prstGeom prst="rect">
            <a:avLst/>
          </a:prstGeom>
          <a:noFill/>
          <a:ln>
            <a:noFill/>
          </a:ln>
        </p:spPr>
      </p:pic>
      <p:pic>
        <p:nvPicPr>
          <p:cNvPr id="977" name="Shape 977"/>
          <p:cNvPicPr preferRelativeResize="0"/>
          <p:nvPr/>
        </p:nvPicPr>
        <p:blipFill rotWithShape="1">
          <a:blip r:embed="rId5">
            <a:alphaModFix/>
          </a:blip>
          <a:srcRect/>
          <a:stretch/>
        </p:blipFill>
        <p:spPr>
          <a:xfrm>
            <a:off x="2062800" y="3988323"/>
            <a:ext cx="2635099" cy="558398"/>
          </a:xfrm>
          <a:prstGeom prst="rect">
            <a:avLst/>
          </a:prstGeom>
          <a:noFill/>
          <a:ln>
            <a:noFill/>
          </a:ln>
        </p:spPr>
      </p:pic>
      <p:cxnSp>
        <p:nvCxnSpPr>
          <p:cNvPr id="978" name="Shape 978"/>
          <p:cNvCxnSpPr/>
          <p:nvPr/>
        </p:nvCxnSpPr>
        <p:spPr>
          <a:xfrm>
            <a:off x="3799875" y="2669025"/>
            <a:ext cx="6299" cy="437999"/>
          </a:xfrm>
          <a:prstGeom prst="straightConnector1">
            <a:avLst/>
          </a:prstGeom>
          <a:noFill/>
          <a:ln w="9525" cap="flat" cmpd="sng">
            <a:solidFill>
              <a:srgbClr val="CC0000"/>
            </a:solidFill>
            <a:prstDash val="solid"/>
            <a:round/>
            <a:headEnd type="none" w="med" len="med"/>
            <a:tailEnd type="triangle" w="lg" len="lg"/>
          </a:ln>
        </p:spPr>
      </p:cxnSp>
      <p:pic>
        <p:nvPicPr>
          <p:cNvPr id="979" name="Shape 979"/>
          <p:cNvPicPr preferRelativeResize="0"/>
          <p:nvPr/>
        </p:nvPicPr>
        <p:blipFill rotWithShape="1">
          <a:blip r:embed="rId6">
            <a:alphaModFix/>
          </a:blip>
          <a:srcRect/>
          <a:stretch/>
        </p:blipFill>
        <p:spPr>
          <a:xfrm>
            <a:off x="1769624" y="4144700"/>
            <a:ext cx="262798" cy="245648"/>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Shape 984"/>
          <p:cNvSpPr txBox="1">
            <a:spLocks noGrp="1"/>
          </p:cNvSpPr>
          <p:nvPr>
            <p:ph type="body" idx="1"/>
          </p:nvPr>
        </p:nvSpPr>
        <p:spPr>
          <a:xfrm>
            <a:off x="457200" y="1735138"/>
            <a:ext cx="7390800" cy="27162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rgbClr val="0000FF"/>
                </a:solidFill>
                <a:latin typeface="Arial"/>
                <a:ea typeface="Arial"/>
                <a:cs typeface="Arial"/>
                <a:sym typeface="Arial"/>
              </a:rPr>
              <a:t>Pm</a:t>
            </a:r>
            <a:r>
              <a:rPr lang="en-US" sz="2400" b="0" i="0" u="none" strike="noStrike" cap="none">
                <a:solidFill>
                  <a:schemeClr val="dk1"/>
                </a:solidFill>
                <a:latin typeface="Arial"/>
                <a:ea typeface="Arial"/>
                <a:cs typeface="Arial"/>
                <a:sym typeface="Arial"/>
              </a:rPr>
              <a:t>: Facet BRDF - pure Lambertian</a:t>
            </a:r>
          </a:p>
        </p:txBody>
      </p:sp>
      <p:pic>
        <p:nvPicPr>
          <p:cNvPr id="985" name="Shape 985"/>
          <p:cNvPicPr preferRelativeResize="0"/>
          <p:nvPr/>
        </p:nvPicPr>
        <p:blipFill rotWithShape="1">
          <a:blip r:embed="rId3">
            <a:alphaModFix/>
          </a:blip>
          <a:srcRect/>
          <a:stretch/>
        </p:blipFill>
        <p:spPr>
          <a:xfrm>
            <a:off x="3276069" y="2219050"/>
            <a:ext cx="1479900" cy="567900"/>
          </a:xfrm>
          <a:prstGeom prst="rect">
            <a:avLst/>
          </a:prstGeom>
          <a:noFill/>
          <a:ln>
            <a:noFill/>
          </a:ln>
        </p:spPr>
      </p:pic>
      <p:sp>
        <p:nvSpPr>
          <p:cNvPr id="986" name="Shape 98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Facet BRDF</a:t>
            </a:r>
          </a:p>
        </p:txBody>
      </p:sp>
      <p:pic>
        <p:nvPicPr>
          <p:cNvPr id="987" name="Shape 987"/>
          <p:cNvPicPr preferRelativeResize="0"/>
          <p:nvPr/>
        </p:nvPicPr>
        <p:blipFill rotWithShape="1">
          <a:blip r:embed="rId4">
            <a:alphaModFix/>
          </a:blip>
          <a:srcRect/>
          <a:stretch/>
        </p:blipFill>
        <p:spPr>
          <a:xfrm>
            <a:off x="912049" y="2864125"/>
            <a:ext cx="7640675" cy="749499"/>
          </a:xfrm>
          <a:prstGeom prst="rect">
            <a:avLst/>
          </a:prstGeom>
          <a:noFill/>
          <a:ln>
            <a:noFill/>
          </a:ln>
        </p:spPr>
      </p:pic>
      <p:cxnSp>
        <p:nvCxnSpPr>
          <p:cNvPr id="988" name="Shape 988"/>
          <p:cNvCxnSpPr/>
          <p:nvPr/>
        </p:nvCxnSpPr>
        <p:spPr>
          <a:xfrm>
            <a:off x="3799875" y="2669025"/>
            <a:ext cx="6299" cy="437999"/>
          </a:xfrm>
          <a:prstGeom prst="straightConnector1">
            <a:avLst/>
          </a:prstGeom>
          <a:noFill/>
          <a:ln w="9525" cap="flat" cmpd="sng">
            <a:solidFill>
              <a:srgbClr val="CC0000"/>
            </a:solidFill>
            <a:prstDash val="solid"/>
            <a:round/>
            <a:headEnd type="none" w="med" len="med"/>
            <a:tailEnd type="triangle" w="lg" len="lg"/>
          </a:ln>
        </p:spPr>
      </p:cxnSp>
      <p:pic>
        <p:nvPicPr>
          <p:cNvPr id="989" name="Shape 989"/>
          <p:cNvPicPr preferRelativeResize="0"/>
          <p:nvPr/>
        </p:nvPicPr>
        <p:blipFill rotWithShape="1">
          <a:blip r:embed="rId5">
            <a:alphaModFix/>
          </a:blip>
          <a:srcRect/>
          <a:stretch/>
        </p:blipFill>
        <p:spPr>
          <a:xfrm>
            <a:off x="1780750" y="3953723"/>
            <a:ext cx="6211925" cy="702524"/>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rgbClr val="FF0000"/>
                </a:solidFill>
                <a:latin typeface="Arial"/>
                <a:ea typeface="Arial"/>
                <a:cs typeface="Arial"/>
                <a:sym typeface="Arial"/>
              </a:rPr>
              <a:t>D</a:t>
            </a:r>
            <a:r>
              <a:rPr lang="en-US" sz="4000" b="1" i="0" u="none" strike="noStrike" cap="none">
                <a:solidFill>
                  <a:schemeClr val="dk1"/>
                </a:solidFill>
                <a:latin typeface="Arial"/>
                <a:ea typeface="Arial"/>
                <a:cs typeface="Arial"/>
                <a:sym typeface="Arial"/>
              </a:rPr>
              <a:t>: NDF</a:t>
            </a:r>
          </a:p>
        </p:txBody>
      </p:sp>
      <p:sp>
        <p:nvSpPr>
          <p:cNvPr id="995" name="Shape 995"/>
          <p:cNvSpPr txBox="1">
            <a:spLocks noGrp="1"/>
          </p:cNvSpPr>
          <p:nvPr>
            <p:ph type="body" idx="1"/>
          </p:nvPr>
        </p:nvSpPr>
        <p:spPr>
          <a:xfrm>
            <a:off x="457200" y="1735150"/>
            <a:ext cx="54416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Isotropic or anisotropic</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Like a curve driving the highlight shape</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rgbClr val="FF0000"/>
              </a:solidFill>
              <a:latin typeface="Arial"/>
              <a:ea typeface="Arial"/>
              <a:cs typeface="Arial"/>
              <a:sym typeface="Arial"/>
            </a:endParaRPr>
          </a:p>
        </p:txBody>
      </p:sp>
      <p:pic>
        <p:nvPicPr>
          <p:cNvPr id="996" name="Shape 996"/>
          <p:cNvPicPr preferRelativeResize="0"/>
          <p:nvPr/>
        </p:nvPicPr>
        <p:blipFill rotWithShape="1">
          <a:blip r:embed="rId3">
            <a:alphaModFix/>
          </a:blip>
          <a:srcRect/>
          <a:stretch/>
        </p:blipFill>
        <p:spPr>
          <a:xfrm>
            <a:off x="5825948" y="1695050"/>
            <a:ext cx="3160749" cy="1508249"/>
          </a:xfrm>
          <a:prstGeom prst="rect">
            <a:avLst/>
          </a:prstGeom>
          <a:noFill/>
          <a:ln>
            <a:noFill/>
          </a:ln>
        </p:spPr>
      </p:pic>
      <p:sp>
        <p:nvSpPr>
          <p:cNvPr id="997" name="Shape 997"/>
          <p:cNvSpPr txBox="1"/>
          <p:nvPr/>
        </p:nvSpPr>
        <p:spPr>
          <a:xfrm>
            <a:off x="-28900" y="4838550"/>
            <a:ext cx="9015599"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Images from “Physically based shading at Disney”, B. Burley Siggraph 2012</a:t>
            </a:r>
          </a:p>
        </p:txBody>
      </p:sp>
      <p:pic>
        <p:nvPicPr>
          <p:cNvPr id="998" name="Shape 998"/>
          <p:cNvPicPr preferRelativeResize="0"/>
          <p:nvPr/>
        </p:nvPicPr>
        <p:blipFill rotWithShape="1">
          <a:blip r:embed="rId4">
            <a:alphaModFix/>
          </a:blip>
          <a:srcRect/>
          <a:stretch/>
        </p:blipFill>
        <p:spPr>
          <a:xfrm>
            <a:off x="6693299" y="3387200"/>
            <a:ext cx="1508224" cy="1508249"/>
          </a:xfrm>
          <a:prstGeom prst="rect">
            <a:avLst/>
          </a:prstGeom>
          <a:noFill/>
          <a:ln>
            <a:noFill/>
          </a:ln>
        </p:spPr>
      </p:pic>
      <p:pic>
        <p:nvPicPr>
          <p:cNvPr id="999" name="Shape 999"/>
          <p:cNvPicPr preferRelativeResize="0"/>
          <p:nvPr/>
        </p:nvPicPr>
        <p:blipFill rotWithShape="1">
          <a:blip r:embed="rId5">
            <a:alphaModFix/>
          </a:blip>
          <a:srcRect/>
          <a:stretch/>
        </p:blipFill>
        <p:spPr>
          <a:xfrm>
            <a:off x="3123750" y="3386012"/>
            <a:ext cx="1576155" cy="1501623"/>
          </a:xfrm>
          <a:prstGeom prst="rect">
            <a:avLst/>
          </a:prstGeom>
          <a:noFill/>
          <a:ln>
            <a:noFill/>
          </a:ln>
        </p:spPr>
      </p:pic>
      <p:pic>
        <p:nvPicPr>
          <p:cNvPr id="1000" name="Shape 1000"/>
          <p:cNvPicPr preferRelativeResize="0"/>
          <p:nvPr/>
        </p:nvPicPr>
        <p:blipFill rotWithShape="1">
          <a:blip r:embed="rId6">
            <a:alphaModFix/>
          </a:blip>
          <a:srcRect/>
          <a:stretch/>
        </p:blipFill>
        <p:spPr>
          <a:xfrm>
            <a:off x="1134837" y="3382700"/>
            <a:ext cx="1864586" cy="150824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rgbClr val="FF0000"/>
                </a:solidFill>
                <a:latin typeface="Arial"/>
                <a:ea typeface="Arial"/>
                <a:cs typeface="Arial"/>
                <a:sym typeface="Arial"/>
              </a:rPr>
              <a:t>D</a:t>
            </a:r>
            <a:r>
              <a:rPr lang="en-US" sz="4000" b="1" i="0" u="none" strike="noStrike" cap="none">
                <a:solidFill>
                  <a:schemeClr val="dk1"/>
                </a:solidFill>
                <a:latin typeface="Arial"/>
                <a:ea typeface="Arial"/>
                <a:cs typeface="Arial"/>
                <a:sym typeface="Arial"/>
              </a:rPr>
              <a:t>: NDF shape</a:t>
            </a:r>
          </a:p>
        </p:txBody>
      </p:sp>
      <p:sp>
        <p:nvSpPr>
          <p:cNvPr id="1006" name="Shape 1006"/>
          <p:cNvSpPr txBox="1">
            <a:spLocks noGrp="1"/>
          </p:cNvSpPr>
          <p:nvPr>
            <p:ph type="body" idx="1"/>
          </p:nvPr>
        </p:nvSpPr>
        <p:spPr>
          <a:xfrm>
            <a:off x="457200" y="1735150"/>
            <a:ext cx="60956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Phong, Beckmann, Trowbridge-Reitz (GGX), etc…</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GGX is proven to better match measurements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But several materials have a narrower peak and a longer tail</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What could be a good shape ?</a:t>
            </a:r>
          </a:p>
        </p:txBody>
      </p:sp>
      <p:pic>
        <p:nvPicPr>
          <p:cNvPr id="1007" name="Shape 1007"/>
          <p:cNvPicPr preferRelativeResize="0"/>
          <p:nvPr/>
        </p:nvPicPr>
        <p:blipFill rotWithShape="1">
          <a:blip r:embed="rId3">
            <a:alphaModFix/>
          </a:blip>
          <a:srcRect/>
          <a:stretch/>
        </p:blipFill>
        <p:spPr>
          <a:xfrm>
            <a:off x="6456944" y="2284275"/>
            <a:ext cx="2633328" cy="2716199"/>
          </a:xfrm>
          <a:prstGeom prst="rect">
            <a:avLst/>
          </a:prstGeom>
          <a:noFill/>
          <a:ln>
            <a:noFill/>
          </a:ln>
        </p:spPr>
      </p:pic>
      <p:sp>
        <p:nvSpPr>
          <p:cNvPr id="1008" name="Shape 1008"/>
          <p:cNvSpPr txBox="1"/>
          <p:nvPr/>
        </p:nvSpPr>
        <p:spPr>
          <a:xfrm>
            <a:off x="-43600" y="4796175"/>
            <a:ext cx="5046300" cy="408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“The MERL BRDF database”, MERL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p:nvPr/>
        </p:nvSpPr>
        <p:spPr>
          <a:xfrm>
            <a:off x="6846229" y="2525135"/>
            <a:ext cx="2172299" cy="669300"/>
          </a:xfrm>
          <a:prstGeom prst="rect">
            <a:avLst/>
          </a:prstGeom>
          <a:noFill/>
          <a:ln w="9525" cap="flat" cmpd="sng">
            <a:solidFill>
              <a:srgbClr val="6AA84F"/>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14" name="Shape 1014"/>
          <p:cNvSpPr txBox="1">
            <a:spLocks noGrp="1"/>
          </p:cNvSpPr>
          <p:nvPr>
            <p:ph type="title"/>
          </p:nvPr>
        </p:nvSpPr>
        <p:spPr>
          <a:xfrm>
            <a:off x="457200" y="709200"/>
            <a:ext cx="8226649"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rgbClr val="6AA84F"/>
                </a:solidFill>
                <a:latin typeface="Arial"/>
                <a:ea typeface="Arial"/>
                <a:cs typeface="Arial"/>
                <a:sym typeface="Arial"/>
              </a:rPr>
              <a:t>G2: </a:t>
            </a:r>
            <a:r>
              <a:rPr lang="en-US" sz="4000" b="1" i="0" u="none" strike="noStrike" cap="none">
                <a:solidFill>
                  <a:schemeClr val="dk1"/>
                </a:solidFill>
                <a:latin typeface="Arial"/>
                <a:ea typeface="Arial"/>
                <a:cs typeface="Arial"/>
                <a:sym typeface="Arial"/>
              </a:rPr>
              <a:t>Shadowing-masking</a:t>
            </a:r>
          </a:p>
        </p:txBody>
      </p:sp>
      <p:sp>
        <p:nvSpPr>
          <p:cNvPr id="1015" name="Shape 101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Smith’s </a:t>
            </a:r>
            <a:r>
              <a:rPr lang="en-US" dirty="0">
                <a:solidFill>
                  <a:srgbClr val="6AA84F"/>
                </a:solidFill>
              </a:rPr>
              <a:t>height-correlated</a:t>
            </a:r>
            <a:r>
              <a:rPr lang="en-US" dirty="0"/>
              <a:t> function</a:t>
            </a:r>
          </a:p>
          <a:p>
            <a:pPr marL="1028700" lvl="1" indent="-342900" rtl="0">
              <a:spcBef>
                <a:spcPts val="0"/>
              </a:spcBef>
              <a:buFont typeface="Arial" panose="020B0604020202020204" pitchFamily="34" charset="0"/>
              <a:buChar char="•"/>
            </a:pPr>
            <a:r>
              <a:rPr lang="en-US" dirty="0" err="1"/>
              <a:t>Microfacets</a:t>
            </a:r>
            <a:r>
              <a:rPr lang="en-US" dirty="0"/>
              <a:t> with higher elevation are more visible</a:t>
            </a:r>
          </a:p>
          <a:p>
            <a:pPr marL="1485900" lvl="2" indent="-342900" rtl="0">
              <a:spcBef>
                <a:spcPts val="0"/>
              </a:spcBef>
              <a:buFont typeface="Arial" panose="020B0604020202020204" pitchFamily="34" charset="0"/>
              <a:buChar char="•"/>
            </a:pPr>
            <a:r>
              <a:rPr lang="en-US" dirty="0"/>
              <a:t>Unlike uncorrelated Smith</a:t>
            </a:r>
          </a:p>
          <a:p>
            <a:pPr marL="1028700" lvl="1" indent="-342900" rtl="0">
              <a:spcBef>
                <a:spcPts val="0"/>
              </a:spcBef>
              <a:buFont typeface="Arial" panose="020B0604020202020204" pitchFamily="34" charset="0"/>
              <a:buChar char="•"/>
            </a:pPr>
            <a:r>
              <a:rPr lang="en-US" dirty="0"/>
              <a:t>Proved by simulation to be more accurate</a:t>
            </a:r>
          </a:p>
          <a:p>
            <a:pPr marL="1485900" lvl="2" indent="-342900" rtl="0">
              <a:spcBef>
                <a:spcPts val="0"/>
              </a:spcBef>
              <a:buFont typeface="Arial" panose="020B0604020202020204" pitchFamily="34" charset="0"/>
              <a:buChar char="•"/>
            </a:pPr>
            <a:r>
              <a:rPr lang="en-US" dirty="0"/>
              <a:t>From Gaussian </a:t>
            </a:r>
            <a:r>
              <a:rPr lang="en-US" dirty="0" err="1"/>
              <a:t>Heightfield</a:t>
            </a:r>
            <a:r>
              <a:rPr lang="en-US" dirty="0"/>
              <a:t>...</a:t>
            </a:r>
          </a:p>
        </p:txBody>
      </p:sp>
      <p:pic>
        <p:nvPicPr>
          <p:cNvPr id="1016" name="Shape 1016"/>
          <p:cNvPicPr preferRelativeResize="0"/>
          <p:nvPr/>
        </p:nvPicPr>
        <p:blipFill rotWithShape="1">
          <a:blip r:embed="rId3">
            <a:alphaModFix/>
          </a:blip>
          <a:srcRect/>
          <a:stretch/>
        </p:blipFill>
        <p:spPr>
          <a:xfrm>
            <a:off x="6897253" y="2577160"/>
            <a:ext cx="2063892" cy="617274"/>
          </a:xfrm>
          <a:prstGeom prst="rect">
            <a:avLst/>
          </a:prstGeom>
          <a:noFill/>
          <a:ln>
            <a:noFill/>
          </a:ln>
        </p:spPr>
      </p:pic>
      <p:pic>
        <p:nvPicPr>
          <p:cNvPr id="1017" name="Shape 1017"/>
          <p:cNvPicPr preferRelativeResize="0"/>
          <p:nvPr/>
        </p:nvPicPr>
        <p:blipFill rotWithShape="1">
          <a:blip r:embed="rId4">
            <a:alphaModFix/>
          </a:blip>
          <a:srcRect/>
          <a:stretch/>
        </p:blipFill>
        <p:spPr>
          <a:xfrm>
            <a:off x="6776192" y="3654410"/>
            <a:ext cx="2102335" cy="1330544"/>
          </a:xfrm>
          <a:prstGeom prst="rect">
            <a:avLst/>
          </a:prstGeom>
          <a:noFill/>
          <a:ln>
            <a:noFill/>
          </a:ln>
        </p:spPr>
      </p:pic>
      <p:sp>
        <p:nvSpPr>
          <p:cNvPr id="1018" name="Shape 1018"/>
          <p:cNvSpPr txBox="1"/>
          <p:nvPr/>
        </p:nvSpPr>
        <p:spPr>
          <a:xfrm>
            <a:off x="-28900" y="4838550"/>
            <a:ext cx="6974100"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a:t>
            </a:r>
            <a:r>
              <a:rPr lang="en-US" sz="1000" b="0" i="0" u="none" strike="noStrike" cap="none">
                <a:solidFill>
                  <a:schemeClr val="dk1"/>
                </a:solidFill>
                <a:latin typeface="Arial"/>
                <a:ea typeface="Arial"/>
                <a:cs typeface="Arial"/>
                <a:sym typeface="Arial"/>
              </a:rPr>
              <a:t>Understanding the Masking-Shadowing Function in Microfacet-Based BRDFs”, E. Heitz, jcgt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rgbClr val="6AA84F"/>
                </a:solidFill>
                <a:latin typeface="Arial"/>
                <a:ea typeface="Arial"/>
                <a:cs typeface="Arial"/>
                <a:sym typeface="Arial"/>
              </a:rPr>
              <a:t>G2: </a:t>
            </a:r>
            <a:r>
              <a:rPr lang="en-US" sz="4000" b="1" i="0" u="none" strike="noStrike" cap="none">
                <a:solidFill>
                  <a:schemeClr val="dk1"/>
                </a:solidFill>
                <a:latin typeface="Arial"/>
                <a:ea typeface="Arial"/>
                <a:cs typeface="Arial"/>
                <a:sym typeface="Arial"/>
              </a:rPr>
              <a:t>Shadowing-masking</a:t>
            </a:r>
          </a:p>
        </p:txBody>
      </p:sp>
      <p:sp>
        <p:nvSpPr>
          <p:cNvPr id="1024" name="Shape 1024"/>
          <p:cNvSpPr txBox="1">
            <a:spLocks noGrp="1"/>
          </p:cNvSpPr>
          <p:nvPr>
            <p:ph type="body" idx="1"/>
          </p:nvPr>
        </p:nvSpPr>
        <p:spPr>
          <a:xfrm>
            <a:off x="457200" y="1735150"/>
            <a:ext cx="45396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End of story?</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Real world observation not handled by Smith’s height-correlated term</a:t>
            </a:r>
          </a:p>
          <a:p>
            <a:pPr marL="1371600" marR="0" lvl="2" indent="-381000" algn="l" rtl="0">
              <a:lnSpc>
                <a:spcPct val="100000"/>
              </a:lnSpc>
              <a:spcBef>
                <a:spcPts val="0"/>
              </a:spcBef>
              <a:spcAft>
                <a:spcPts val="0"/>
              </a:spcAft>
              <a:buClr>
                <a:schemeClr val="dk1"/>
              </a:buClr>
              <a:buSzPct val="120000"/>
              <a:buFont typeface="Arial"/>
              <a:buChar char="•"/>
            </a:pPr>
            <a:r>
              <a:rPr lang="en-US" sz="2000" b="0" i="0" u="none" strike="noStrike" cap="none">
                <a:solidFill>
                  <a:schemeClr val="dk1"/>
                </a:solidFill>
                <a:latin typeface="Arial"/>
                <a:ea typeface="Arial"/>
                <a:cs typeface="Arial"/>
                <a:sym typeface="Arial"/>
              </a:rPr>
              <a:t>Hotspot/opposition effect </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View and light are aligned</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No more occlusion</a:t>
            </a:r>
          </a:p>
        </p:txBody>
      </p:sp>
      <p:pic>
        <p:nvPicPr>
          <p:cNvPr id="1025" name="Shape 1025"/>
          <p:cNvPicPr preferRelativeResize="0"/>
          <p:nvPr/>
        </p:nvPicPr>
        <p:blipFill rotWithShape="1">
          <a:blip r:embed="rId3">
            <a:alphaModFix/>
          </a:blip>
          <a:srcRect/>
          <a:stretch/>
        </p:blipFill>
        <p:spPr>
          <a:xfrm>
            <a:off x="4996800" y="2036607"/>
            <a:ext cx="3984249" cy="2241141"/>
          </a:xfrm>
          <a:prstGeom prst="rect">
            <a:avLst/>
          </a:prstGeom>
          <a:noFill/>
          <a:ln>
            <a:noFill/>
          </a:ln>
        </p:spPr>
      </p:pic>
      <p:cxnSp>
        <p:nvCxnSpPr>
          <p:cNvPr id="1026" name="Shape 1026"/>
          <p:cNvCxnSpPr/>
          <p:nvPr/>
        </p:nvCxnSpPr>
        <p:spPr>
          <a:xfrm rot="10800000" flipH="1">
            <a:off x="6229725" y="3414550"/>
            <a:ext cx="455100" cy="561299"/>
          </a:xfrm>
          <a:prstGeom prst="straightConnector1">
            <a:avLst/>
          </a:prstGeom>
          <a:noFill/>
          <a:ln w="28575" cap="flat" cmpd="sng">
            <a:solidFill>
              <a:srgbClr val="FF0000"/>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US" sz="4000" b="1" i="0" u="none" strike="noStrike" cap="none">
                <a:solidFill>
                  <a:srgbClr val="6AA84F"/>
                </a:solidFill>
                <a:latin typeface="Arial"/>
                <a:ea typeface="Arial"/>
                <a:cs typeface="Arial"/>
                <a:sym typeface="Arial"/>
              </a:rPr>
              <a:t>G2: </a:t>
            </a:r>
            <a:r>
              <a:rPr lang="en-US" sz="4000" b="1" i="0" u="none" strike="noStrike" cap="none">
                <a:solidFill>
                  <a:schemeClr val="dk1"/>
                </a:solidFill>
                <a:latin typeface="Arial"/>
                <a:ea typeface="Arial"/>
                <a:cs typeface="Arial"/>
                <a:sym typeface="Arial"/>
              </a:rPr>
              <a:t>Shadowing-masking</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032" name="Shape 1032"/>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[Heitz14] Provide a better candidate term</a:t>
            </a:r>
          </a:p>
          <a:p>
            <a:pPr marL="1028700" lvl="1" indent="-342900" rtl="0">
              <a:spcBef>
                <a:spcPts val="0"/>
              </a:spcBef>
              <a:buFont typeface="Arial" panose="020B0604020202020204" pitchFamily="34" charset="0"/>
              <a:buChar char="•"/>
            </a:pPr>
            <a:r>
              <a:rPr lang="en-US" dirty="0">
                <a:solidFill>
                  <a:srgbClr val="6AA84F"/>
                </a:solidFill>
              </a:rPr>
              <a:t>Height-Direction-Correlated</a:t>
            </a:r>
            <a:r>
              <a:rPr lang="en-US" dirty="0"/>
              <a:t> Masking and Shadowing</a:t>
            </a:r>
          </a:p>
          <a:p>
            <a:pPr marL="1028700" lvl="1" indent="-342900" rtl="0">
              <a:spcBef>
                <a:spcPts val="0"/>
              </a:spcBef>
              <a:buFont typeface="Arial" panose="020B0604020202020204" pitchFamily="34" charset="0"/>
              <a:buChar char="•"/>
            </a:pPr>
            <a:r>
              <a:rPr lang="en-US" dirty="0"/>
              <a:t>Open problem is to find 𝝺 in this equation</a:t>
            </a:r>
          </a:p>
        </p:txBody>
      </p:sp>
      <p:pic>
        <p:nvPicPr>
          <p:cNvPr id="1033" name="Shape 1033"/>
          <p:cNvPicPr preferRelativeResize="0"/>
          <p:nvPr/>
        </p:nvPicPr>
        <p:blipFill rotWithShape="1">
          <a:blip r:embed="rId3">
            <a:alphaModFix/>
          </a:blip>
          <a:srcRect/>
          <a:stretch/>
        </p:blipFill>
        <p:spPr>
          <a:xfrm>
            <a:off x="494025" y="3729173"/>
            <a:ext cx="8017951" cy="889524"/>
          </a:xfrm>
          <a:prstGeom prst="rect">
            <a:avLst/>
          </a:prstGeom>
          <a:noFill/>
          <a:ln>
            <a:noFill/>
          </a:ln>
        </p:spPr>
      </p:pic>
      <p:sp>
        <p:nvSpPr>
          <p:cNvPr id="1034" name="Shape 1034"/>
          <p:cNvSpPr txBox="1"/>
          <p:nvPr/>
        </p:nvSpPr>
        <p:spPr>
          <a:xfrm>
            <a:off x="417825" y="3750900"/>
            <a:ext cx="8201999" cy="889499"/>
          </a:xfrm>
          <a:prstGeom prst="rect">
            <a:avLst/>
          </a:prstGeom>
          <a:noFill/>
          <a:ln w="9525" cap="flat" cmpd="sng">
            <a:solidFill>
              <a:srgbClr val="6AA84F"/>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Shape 103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Shadowing-masking</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040" name="Shape 1040"/>
          <p:cNvSpPr txBox="1">
            <a:spLocks noGrp="1"/>
          </p:cNvSpPr>
          <p:nvPr>
            <p:ph type="body" idx="1"/>
          </p:nvPr>
        </p:nvSpPr>
        <p:spPr>
          <a:xfrm>
            <a:off x="457200" y="1735150"/>
            <a:ext cx="85568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Other problem: view-dependent roughness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Rough surfaces appear smoother at grazing angles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Fresnel is not enough to explain this behavior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Question: All surfaces don’t follow Smith’s hypothesis?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Need new shadowing/masking?</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Diffraction at grazing angles?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Microsurface measurement </a:t>
            </a:r>
          </a:p>
          <a:p>
            <a:pPr marL="457200" marR="0" lvl="0" indent="0" algn="l" rtl="0">
              <a:lnSpc>
                <a:spcPct val="100000"/>
              </a:lnSpc>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     could help</a:t>
            </a:r>
          </a:p>
        </p:txBody>
      </p:sp>
      <p:pic>
        <p:nvPicPr>
          <p:cNvPr id="1041" name="Shape 1041"/>
          <p:cNvPicPr preferRelativeResize="0"/>
          <p:nvPr/>
        </p:nvPicPr>
        <p:blipFill rotWithShape="1">
          <a:blip r:embed="rId3">
            <a:alphaModFix/>
          </a:blip>
          <a:srcRect/>
          <a:stretch/>
        </p:blipFill>
        <p:spPr>
          <a:xfrm>
            <a:off x="5694800" y="3330350"/>
            <a:ext cx="3373000" cy="1693350"/>
          </a:xfrm>
          <a:prstGeom prst="rect">
            <a:avLst/>
          </a:prstGeom>
          <a:noFill/>
          <a:ln>
            <a:noFill/>
          </a:ln>
        </p:spPr>
      </p:pic>
      <p:sp>
        <p:nvSpPr>
          <p:cNvPr id="1042" name="Shape 1042"/>
          <p:cNvSpPr txBox="1"/>
          <p:nvPr/>
        </p:nvSpPr>
        <p:spPr>
          <a:xfrm>
            <a:off x="-76200" y="4835975"/>
            <a:ext cx="6155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“Hideo Kojima GDC 2013 Panel - MGS5 &amp; Fox Engine“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45" name="Shape 84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Nowadays everything is PBR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PBR engines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PBR materials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PBR textures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PBR lighting</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PBR beers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Beyond microfacet BRDFs?</a:t>
            </a:r>
          </a:p>
        </p:txBody>
      </p:sp>
      <p:sp>
        <p:nvSpPr>
          <p:cNvPr id="1048" name="Shape 1048"/>
          <p:cNvSpPr txBox="1">
            <a:spLocks noGrp="1"/>
          </p:cNvSpPr>
          <p:nvPr>
            <p:ph type="body" idx="1"/>
          </p:nvPr>
        </p:nvSpPr>
        <p:spPr>
          <a:xfrm>
            <a:off x="457200" y="1735150"/>
            <a:ext cx="8122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[Holzschuch17] Introduce Diffraction term in addition to Specular term</a:t>
            </a:r>
          </a:p>
          <a:p>
            <a:pPr marL="914400" marR="0" lvl="1" indent="-228600" algn="l" rtl="0">
              <a:lnSpc>
                <a:spcPct val="100000"/>
              </a:lnSpc>
              <a:spcBef>
                <a:spcPts val="0"/>
              </a:spcBef>
              <a:spcAft>
                <a:spcPts val="0"/>
              </a:spcAft>
              <a:buClr>
                <a:schemeClr val="dk1"/>
              </a:buClr>
              <a:buSzPct val="100000"/>
              <a:buFont typeface="Arial"/>
              <a:buChar char="•"/>
            </a:pPr>
            <a:r>
              <a:rPr lang="en-US"/>
              <a:t>T</a:t>
            </a:r>
            <a:r>
              <a:rPr lang="en-US" sz="2400" b="0" i="0" u="none" strike="noStrike" cap="none">
                <a:solidFill>
                  <a:schemeClr val="dk1"/>
                </a:solidFill>
                <a:latin typeface="Arial"/>
                <a:ea typeface="Arial"/>
                <a:cs typeface="Arial"/>
                <a:sym typeface="Arial"/>
              </a:rPr>
              <a:t>erms fits well with a corrected MERL database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Results show cases where Diffraction part seems to match plausible physical phenomena behavior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Should we update the </a:t>
            </a:r>
            <a:br>
              <a:rPr lang="en-US" sz="2400" b="0" i="0" u="none" strike="noStrike" cap="none">
                <a:solidFill>
                  <a:schemeClr val="dk1"/>
                </a:solidFill>
                <a:latin typeface="Arial"/>
                <a:ea typeface="Arial"/>
                <a:cs typeface="Arial"/>
                <a:sym typeface="Arial"/>
              </a:rPr>
            </a:br>
            <a:r>
              <a:rPr lang="en-US" sz="2400" b="0" i="0" u="none" strike="noStrike" cap="none">
                <a:solidFill>
                  <a:schemeClr val="dk1"/>
                </a:solidFill>
                <a:latin typeface="Arial"/>
                <a:ea typeface="Arial"/>
                <a:cs typeface="Arial"/>
                <a:sym typeface="Arial"/>
              </a:rPr>
              <a:t>BRDF definition then?</a:t>
            </a:r>
          </a:p>
        </p:txBody>
      </p:sp>
      <p:sp>
        <p:nvSpPr>
          <p:cNvPr id="1049" name="Shape 1049"/>
          <p:cNvSpPr txBox="1"/>
          <p:nvPr/>
        </p:nvSpPr>
        <p:spPr>
          <a:xfrm>
            <a:off x="-76200" y="4743175"/>
            <a:ext cx="5219099"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A Two-Scale Microfacet Reflectance Model Combining Reflection and Diffraction”, N. Holzschuch, Siggraph 2017</a:t>
            </a:r>
          </a:p>
        </p:txBody>
      </p:sp>
      <p:pic>
        <p:nvPicPr>
          <p:cNvPr id="1050" name="Shape 1050"/>
          <p:cNvPicPr preferRelativeResize="0"/>
          <p:nvPr/>
        </p:nvPicPr>
        <p:blipFill rotWithShape="1">
          <a:blip r:embed="rId3">
            <a:alphaModFix/>
          </a:blip>
          <a:srcRect/>
          <a:stretch/>
        </p:blipFill>
        <p:spPr>
          <a:xfrm>
            <a:off x="4936200" y="3626175"/>
            <a:ext cx="4147974" cy="1058899"/>
          </a:xfrm>
          <a:prstGeom prst="rect">
            <a:avLst/>
          </a:prstGeom>
          <a:noFill/>
          <a:ln>
            <a:noFill/>
          </a:ln>
        </p:spPr>
      </p:pic>
      <p:sp>
        <p:nvSpPr>
          <p:cNvPr id="1051" name="Shape 1051"/>
          <p:cNvSpPr txBox="1"/>
          <p:nvPr/>
        </p:nvSpPr>
        <p:spPr>
          <a:xfrm>
            <a:off x="6661900" y="4635300"/>
            <a:ext cx="922199"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Diffraction</a:t>
            </a:r>
          </a:p>
        </p:txBody>
      </p:sp>
      <p:sp>
        <p:nvSpPr>
          <p:cNvPr id="1052" name="Shape 1052"/>
          <p:cNvSpPr txBox="1"/>
          <p:nvPr/>
        </p:nvSpPr>
        <p:spPr>
          <a:xfrm>
            <a:off x="5142900" y="4635300"/>
            <a:ext cx="922199"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0" i="0" u="none" strike="noStrike" cap="none">
                <a:solidFill>
                  <a:srgbClr val="000000"/>
                </a:solidFill>
                <a:latin typeface="Arial"/>
                <a:ea typeface="Arial"/>
                <a:cs typeface="Arial"/>
                <a:sym typeface="Arial"/>
              </a:rPr>
              <a:t>Specular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Shape 105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Representation</a:t>
            </a:r>
          </a:p>
        </p:txBody>
      </p:sp>
      <p:sp>
        <p:nvSpPr>
          <p:cNvPr id="1058" name="Shape 1058"/>
          <p:cNvSpPr txBox="1">
            <a:spLocks noGrp="1"/>
          </p:cNvSpPr>
          <p:nvPr>
            <p:ph type="body" idx="1"/>
          </p:nvPr>
        </p:nvSpPr>
        <p:spPr>
          <a:xfrm>
            <a:off x="457200" y="1735150"/>
            <a:ext cx="61682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 physically based materials conserve its appearance at all scales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Material stay rough, anisotropic, glinty... with distance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Related to normal </a:t>
            </a:r>
          </a:p>
          <a:p>
            <a:pPr marL="914400" marR="0" lvl="0" indent="45720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distribution on surfaces</a:t>
            </a:r>
          </a:p>
          <a:p>
            <a:pPr marL="1371600" marR="0" lvl="0" indent="457200" algn="l" rtl="0">
              <a:lnSpc>
                <a:spcPct val="100000"/>
              </a:lnSpc>
              <a:spcBef>
                <a:spcPts val="0"/>
              </a:spcBef>
              <a:spcAft>
                <a:spcPts val="0"/>
              </a:spcAft>
              <a:buClr>
                <a:schemeClr val="dk1"/>
              </a:buClr>
              <a:buSzPct val="25000"/>
              <a:buFont typeface="Arial"/>
              <a:buNone/>
            </a:pPr>
            <a:endParaRPr sz="1800" b="0" i="0" u="none" strike="noStrike" cap="none">
              <a:solidFill>
                <a:schemeClr val="dk1"/>
              </a:solidFill>
              <a:latin typeface="Arial"/>
              <a:ea typeface="Arial"/>
              <a:cs typeface="Arial"/>
              <a:sym typeface="Arial"/>
            </a:endParaRPr>
          </a:p>
        </p:txBody>
      </p:sp>
      <p:pic>
        <p:nvPicPr>
          <p:cNvPr id="1059" name="Shape 1059"/>
          <p:cNvPicPr preferRelativeResize="0"/>
          <p:nvPr/>
        </p:nvPicPr>
        <p:blipFill rotWithShape="1">
          <a:blip r:embed="rId3">
            <a:alphaModFix/>
          </a:blip>
          <a:srcRect/>
          <a:stretch/>
        </p:blipFill>
        <p:spPr>
          <a:xfrm>
            <a:off x="5033992" y="3000925"/>
            <a:ext cx="1541981" cy="2055975"/>
          </a:xfrm>
          <a:prstGeom prst="rect">
            <a:avLst/>
          </a:prstGeom>
          <a:noFill/>
          <a:ln>
            <a:noFill/>
          </a:ln>
        </p:spPr>
      </p:pic>
      <p:pic>
        <p:nvPicPr>
          <p:cNvPr id="1060" name="Shape 1060"/>
          <p:cNvPicPr preferRelativeResize="0"/>
          <p:nvPr/>
        </p:nvPicPr>
        <p:blipFill rotWithShape="1">
          <a:blip r:embed="rId4">
            <a:alphaModFix/>
          </a:blip>
          <a:srcRect/>
          <a:stretch/>
        </p:blipFill>
        <p:spPr>
          <a:xfrm>
            <a:off x="6840875" y="1465962"/>
            <a:ext cx="1752600" cy="3590924"/>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Shape 106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Representation</a:t>
            </a:r>
          </a:p>
        </p:txBody>
      </p:sp>
      <p:sp>
        <p:nvSpPr>
          <p:cNvPr id="1066" name="Shape 1066"/>
          <p:cNvSpPr txBox="1">
            <a:spLocks noGrp="1"/>
          </p:cNvSpPr>
          <p:nvPr>
            <p:ph type="body" idx="1"/>
          </p:nvPr>
        </p:nvSpPr>
        <p:spPr>
          <a:xfrm>
            <a:off x="457200" y="1735150"/>
            <a:ext cx="8618700"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 computer graphics (CG) normal distribution are represented at various scale by</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Vertex normal (Macro), Normal map(Meso), Roughness map (Micro - </a:t>
            </a:r>
            <a:r>
              <a:rPr lang="en-US" sz="1800" b="0" i="0" u="none" strike="noStrike" cap="none">
                <a:solidFill>
                  <a:srgbClr val="FF0000"/>
                </a:solidFill>
                <a:latin typeface="Arial"/>
                <a:ea typeface="Arial"/>
                <a:cs typeface="Arial"/>
                <a:sym typeface="Arial"/>
              </a:rPr>
              <a:t>D</a:t>
            </a:r>
            <a:r>
              <a:rPr lang="en-US" sz="1800" b="0" i="0" u="none" strike="noStrike" cap="none">
                <a:solidFill>
                  <a:schemeClr val="dk1"/>
                </a:solidFill>
                <a:latin typeface="Arial"/>
                <a:ea typeface="Arial"/>
                <a:cs typeface="Arial"/>
                <a:sym typeface="Arial"/>
              </a:rPr>
              <a:t>)</a:t>
            </a:r>
          </a:p>
        </p:txBody>
      </p:sp>
      <p:pic>
        <p:nvPicPr>
          <p:cNvPr id="1067" name="Shape 1067"/>
          <p:cNvPicPr preferRelativeResize="0"/>
          <p:nvPr/>
        </p:nvPicPr>
        <p:blipFill rotWithShape="1">
          <a:blip r:embed="rId3">
            <a:alphaModFix/>
          </a:blip>
          <a:srcRect/>
          <a:stretch/>
        </p:blipFill>
        <p:spPr>
          <a:xfrm>
            <a:off x="4055325" y="3168274"/>
            <a:ext cx="1758924" cy="1758924"/>
          </a:xfrm>
          <a:prstGeom prst="rect">
            <a:avLst/>
          </a:prstGeom>
          <a:noFill/>
          <a:ln>
            <a:noFill/>
          </a:ln>
        </p:spPr>
      </p:pic>
      <p:pic>
        <p:nvPicPr>
          <p:cNvPr id="1068" name="Shape 1068"/>
          <p:cNvPicPr preferRelativeResize="0"/>
          <p:nvPr/>
        </p:nvPicPr>
        <p:blipFill rotWithShape="1">
          <a:blip r:embed="rId4">
            <a:alphaModFix/>
          </a:blip>
          <a:srcRect/>
          <a:stretch/>
        </p:blipFill>
        <p:spPr>
          <a:xfrm>
            <a:off x="6411750" y="3168280"/>
            <a:ext cx="1758924" cy="1758924"/>
          </a:xfrm>
          <a:prstGeom prst="rect">
            <a:avLst/>
          </a:prstGeom>
          <a:noFill/>
          <a:ln>
            <a:noFill/>
          </a:ln>
        </p:spPr>
      </p:pic>
      <p:pic>
        <p:nvPicPr>
          <p:cNvPr id="1069" name="Shape 1069"/>
          <p:cNvPicPr preferRelativeResize="0"/>
          <p:nvPr/>
        </p:nvPicPr>
        <p:blipFill rotWithShape="1">
          <a:blip r:embed="rId5">
            <a:alphaModFix/>
          </a:blip>
          <a:srcRect/>
          <a:stretch/>
        </p:blipFill>
        <p:spPr>
          <a:xfrm>
            <a:off x="502924" y="2874499"/>
            <a:ext cx="1023874" cy="2208199"/>
          </a:xfrm>
          <a:prstGeom prst="rect">
            <a:avLst/>
          </a:prstGeom>
          <a:noFill/>
          <a:ln>
            <a:noFill/>
          </a:ln>
        </p:spPr>
      </p:pic>
      <p:pic>
        <p:nvPicPr>
          <p:cNvPr id="1070" name="Shape 1070"/>
          <p:cNvPicPr preferRelativeResize="0"/>
          <p:nvPr/>
        </p:nvPicPr>
        <p:blipFill rotWithShape="1">
          <a:blip r:embed="rId6">
            <a:alphaModFix/>
          </a:blip>
          <a:srcRect/>
          <a:stretch/>
        </p:blipFill>
        <p:spPr>
          <a:xfrm>
            <a:off x="2551425" y="3168268"/>
            <a:ext cx="793174" cy="1710680"/>
          </a:xfrm>
          <a:prstGeom prst="rect">
            <a:avLst/>
          </a:prstGeom>
          <a:noFill/>
          <a:ln>
            <a:noFill/>
          </a:ln>
        </p:spPr>
      </p:pic>
      <p:sp>
        <p:nvSpPr>
          <p:cNvPr id="1071" name="Shape 1071"/>
          <p:cNvSpPr/>
          <p:nvPr/>
        </p:nvSpPr>
        <p:spPr>
          <a:xfrm>
            <a:off x="1873811" y="3853900"/>
            <a:ext cx="254399" cy="138000"/>
          </a:xfrm>
          <a:prstGeom prst="mathEqual">
            <a:avLst>
              <a:gd name="adj1" fmla="val 23520"/>
              <a:gd name="adj2" fmla="val 1176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72" name="Shape 1072"/>
          <p:cNvSpPr/>
          <p:nvPr/>
        </p:nvSpPr>
        <p:spPr>
          <a:xfrm>
            <a:off x="6003950" y="3813850"/>
            <a:ext cx="218100" cy="218100"/>
          </a:xfrm>
          <a:prstGeom prst="mathPlus">
            <a:avLst>
              <a:gd name="adj1" fmla="val 2352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73" name="Shape 1073"/>
          <p:cNvSpPr/>
          <p:nvPr/>
        </p:nvSpPr>
        <p:spPr>
          <a:xfrm>
            <a:off x="3590912" y="3853900"/>
            <a:ext cx="218100" cy="218100"/>
          </a:xfrm>
          <a:prstGeom prst="mathPlus">
            <a:avLst>
              <a:gd name="adj1" fmla="val 2352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Representation</a:t>
            </a:r>
          </a:p>
        </p:txBody>
      </p:sp>
      <p:sp>
        <p:nvSpPr>
          <p:cNvPr id="1079" name="Shape 1079"/>
          <p:cNvSpPr txBox="1">
            <a:spLocks noGrp="1"/>
          </p:cNvSpPr>
          <p:nvPr>
            <p:ph type="body" idx="1"/>
          </p:nvPr>
        </p:nvSpPr>
        <p:spPr>
          <a:xfrm>
            <a:off x="457200" y="1735150"/>
            <a:ext cx="79242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None/>
            </a:pPr>
            <a:endParaRPr sz="2400" b="0" i="0" u="none" strike="noStrike" cap="none">
              <a:solidFill>
                <a:schemeClr val="dk1"/>
              </a:solidFill>
              <a:latin typeface="Arial"/>
              <a:ea typeface="Arial"/>
              <a:cs typeface="Arial"/>
              <a:sym typeface="Arial"/>
            </a:endParaRPr>
          </a:p>
        </p:txBody>
      </p:sp>
      <p:pic>
        <p:nvPicPr>
          <p:cNvPr id="1080" name="Shape 1080"/>
          <p:cNvPicPr preferRelativeResize="0"/>
          <p:nvPr/>
        </p:nvPicPr>
        <p:blipFill rotWithShape="1">
          <a:blip r:embed="rId3">
            <a:alphaModFix/>
          </a:blip>
          <a:srcRect/>
          <a:stretch/>
        </p:blipFill>
        <p:spPr>
          <a:xfrm>
            <a:off x="0" y="1735150"/>
            <a:ext cx="9144000" cy="3408349"/>
          </a:xfrm>
          <a:prstGeom prst="rect">
            <a:avLst/>
          </a:prstGeom>
          <a:noFill/>
          <a:ln>
            <a:noFill/>
          </a:ln>
        </p:spPr>
      </p:pic>
      <p:cxnSp>
        <p:nvCxnSpPr>
          <p:cNvPr id="1081" name="Shape 1081"/>
          <p:cNvCxnSpPr/>
          <p:nvPr/>
        </p:nvCxnSpPr>
        <p:spPr>
          <a:xfrm flipH="1">
            <a:off x="5480502" y="1599055"/>
            <a:ext cx="1364797" cy="666295"/>
          </a:xfrm>
          <a:prstGeom prst="straightConnector1">
            <a:avLst/>
          </a:prstGeom>
          <a:noFill/>
          <a:ln w="9525" cap="flat" cmpd="sng">
            <a:solidFill>
              <a:srgbClr val="FF0000"/>
            </a:solidFill>
            <a:prstDash val="solid"/>
            <a:round/>
            <a:headEnd type="none" w="med" len="med"/>
            <a:tailEnd type="triangle" w="lg" len="lg"/>
          </a:ln>
        </p:spPr>
      </p:cxnSp>
      <p:sp>
        <p:nvSpPr>
          <p:cNvPr id="1082" name="Shape 1082"/>
          <p:cNvSpPr txBox="1"/>
          <p:nvPr/>
        </p:nvSpPr>
        <p:spPr>
          <a:xfrm>
            <a:off x="6845300" y="1384855"/>
            <a:ext cx="3671100" cy="42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400" b="0" i="0" u="none" strike="noStrike" cap="none">
                <a:solidFill>
                  <a:srgbClr val="FF0000"/>
                </a:solidFill>
                <a:latin typeface="Arial"/>
                <a:ea typeface="Arial"/>
                <a:cs typeface="Arial"/>
                <a:sym typeface="Arial"/>
              </a:rPr>
              <a:t>Smooth with distance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txBox="1"/>
          <p:nvPr/>
        </p:nvSpPr>
        <p:spPr>
          <a:xfrm>
            <a:off x="401616" y="1384675"/>
            <a:ext cx="3592246" cy="420527"/>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400" b="0" i="0" u="none" strike="noStrike" cap="none">
                <a:solidFill>
                  <a:srgbClr val="FF0000"/>
                </a:solidFill>
                <a:latin typeface="Arial"/>
                <a:ea typeface="Arial"/>
                <a:cs typeface="Arial"/>
                <a:sym typeface="Arial"/>
              </a:rPr>
              <a:t>Aliasing</a:t>
            </a:r>
          </a:p>
        </p:txBody>
      </p:sp>
      <p:sp>
        <p:nvSpPr>
          <p:cNvPr id="1088" name="Shape 108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Representation</a:t>
            </a:r>
          </a:p>
        </p:txBody>
      </p:sp>
      <p:sp>
        <p:nvSpPr>
          <p:cNvPr id="1089" name="Shape 1089"/>
          <p:cNvSpPr txBox="1">
            <a:spLocks noGrp="1"/>
          </p:cNvSpPr>
          <p:nvPr>
            <p:ph type="body" idx="1"/>
          </p:nvPr>
        </p:nvSpPr>
        <p:spPr>
          <a:xfrm>
            <a:off x="457200" y="1735150"/>
            <a:ext cx="89886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None/>
            </a:pPr>
            <a:endParaRPr sz="2400" b="0" i="0" u="none" strike="noStrike" cap="none">
              <a:solidFill>
                <a:srgbClr val="000000"/>
              </a:solidFill>
              <a:latin typeface="Arial"/>
              <a:ea typeface="Arial"/>
              <a:cs typeface="Arial"/>
              <a:sym typeface="Arial"/>
            </a:endParaRPr>
          </a:p>
        </p:txBody>
      </p:sp>
      <p:pic>
        <p:nvPicPr>
          <p:cNvPr id="1090" name="Shape 1090"/>
          <p:cNvPicPr preferRelativeResize="0"/>
          <p:nvPr/>
        </p:nvPicPr>
        <p:blipFill rotWithShape="1">
          <a:blip r:embed="rId3">
            <a:alphaModFix/>
          </a:blip>
          <a:srcRect/>
          <a:stretch/>
        </p:blipFill>
        <p:spPr>
          <a:xfrm>
            <a:off x="0" y="1735150"/>
            <a:ext cx="9143998" cy="3408349"/>
          </a:xfrm>
          <a:prstGeom prst="rect">
            <a:avLst/>
          </a:prstGeom>
          <a:noFill/>
          <a:ln>
            <a:noFill/>
          </a:ln>
        </p:spPr>
      </p:pic>
      <p:cxnSp>
        <p:nvCxnSpPr>
          <p:cNvPr id="1091" name="Shape 1091"/>
          <p:cNvCxnSpPr/>
          <p:nvPr/>
        </p:nvCxnSpPr>
        <p:spPr>
          <a:xfrm>
            <a:off x="1206570" y="1603644"/>
            <a:ext cx="2451029" cy="703003"/>
          </a:xfrm>
          <a:prstGeom prst="straightConnector1">
            <a:avLst/>
          </a:prstGeom>
          <a:noFill/>
          <a:ln w="9525" cap="flat" cmpd="sng">
            <a:solidFill>
              <a:srgbClr val="FF0000"/>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Shape 109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Representation</a:t>
            </a:r>
          </a:p>
        </p:txBody>
      </p:sp>
      <p:sp>
        <p:nvSpPr>
          <p:cNvPr id="1097" name="Shape 1097"/>
          <p:cNvSpPr txBox="1">
            <a:spLocks noGrp="1"/>
          </p:cNvSpPr>
          <p:nvPr>
            <p:ph type="body" idx="1"/>
          </p:nvPr>
        </p:nvSpPr>
        <p:spPr>
          <a:xfrm>
            <a:off x="457200" y="1735150"/>
            <a:ext cx="82676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Similar issue happens with normal geometry filtering</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to conserve appearance at all scale in CG?</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Fold all pixel’s footprint surface information to an NDF (i.e. new </a:t>
            </a:r>
            <a:r>
              <a:rPr lang="en-US" sz="1800" b="0" i="0" u="none" strike="noStrike" cap="none">
                <a:solidFill>
                  <a:srgbClr val="FF0000"/>
                </a:solidFill>
                <a:latin typeface="Arial"/>
                <a:ea typeface="Arial"/>
                <a:cs typeface="Arial"/>
                <a:sym typeface="Arial"/>
              </a:rPr>
              <a:t>D</a:t>
            </a:r>
            <a:r>
              <a:rPr lang="en-US" sz="1800" b="0" i="0" u="none" strike="noStrike" cap="none">
                <a:solidFill>
                  <a:schemeClr val="dk1"/>
                </a:solidFill>
                <a:latin typeface="Arial"/>
                <a:ea typeface="Arial"/>
                <a:cs typeface="Arial"/>
                <a:sym typeface="Arial"/>
              </a:rPr>
              <a:t>)</a:t>
            </a:r>
          </a:p>
          <a:p>
            <a:pPr marL="1371600" marR="0" lvl="2" indent="-317500" algn="l" rtl="0">
              <a:lnSpc>
                <a:spcPct val="100000"/>
              </a:lnSpc>
              <a:spcBef>
                <a:spcPts val="0"/>
              </a:spcBef>
              <a:spcAft>
                <a:spcPts val="0"/>
              </a:spcAft>
              <a:buClr>
                <a:schemeClr val="dk1"/>
              </a:buClr>
              <a:buSzPct val="100000"/>
              <a:buFont typeface="Arial"/>
              <a:buChar char="•"/>
            </a:pPr>
            <a:r>
              <a:rPr lang="en-US" sz="1400" b="0" i="0" u="none" strike="noStrike" cap="none">
                <a:solidFill>
                  <a:schemeClr val="dk1"/>
                </a:solidFill>
                <a:latin typeface="Arial"/>
                <a:ea typeface="Arial"/>
                <a:cs typeface="Arial"/>
                <a:sym typeface="Arial"/>
              </a:rPr>
              <a:t>Transfer information from one scale to the other. But how ?</a:t>
            </a:r>
          </a:p>
          <a:p>
            <a:pPr marL="1371600" marR="0" lvl="2" indent="-317500" algn="l" rtl="0">
              <a:lnSpc>
                <a:spcPct val="100000"/>
              </a:lnSpc>
              <a:spcBef>
                <a:spcPts val="0"/>
              </a:spcBef>
              <a:spcAft>
                <a:spcPts val="0"/>
              </a:spcAft>
              <a:buClr>
                <a:schemeClr val="dk1"/>
              </a:buClr>
              <a:buSzPct val="100000"/>
              <a:buFont typeface="Arial"/>
              <a:buChar char="•"/>
            </a:pPr>
            <a:r>
              <a:rPr lang="en-US" sz="1400" b="0" i="0" u="none" strike="noStrike" cap="none">
                <a:solidFill>
                  <a:schemeClr val="dk1"/>
                </a:solidFill>
                <a:latin typeface="Arial"/>
                <a:ea typeface="Arial"/>
                <a:cs typeface="Arial"/>
                <a:sym typeface="Arial"/>
              </a:rPr>
              <a:t>The problem applies to both diffuse and specular BRDF</a:t>
            </a:r>
          </a:p>
        </p:txBody>
      </p:sp>
      <p:sp>
        <p:nvSpPr>
          <p:cNvPr id="1098" name="Shape 1098"/>
          <p:cNvSpPr txBox="1"/>
          <p:nvPr/>
        </p:nvSpPr>
        <p:spPr>
          <a:xfrm>
            <a:off x="-43600" y="4796175"/>
            <a:ext cx="8347199" cy="408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“How to design your assets for physically based rendering”, Y. Gotanda, Cedec 2012</a:t>
            </a:r>
          </a:p>
        </p:txBody>
      </p:sp>
      <p:sp>
        <p:nvSpPr>
          <p:cNvPr id="1099" name="Shape 1099"/>
          <p:cNvSpPr/>
          <p:nvPr/>
        </p:nvSpPr>
        <p:spPr>
          <a:xfrm>
            <a:off x="3832300" y="3890025"/>
            <a:ext cx="218100" cy="218100"/>
          </a:xfrm>
          <a:prstGeom prst="mathPlus">
            <a:avLst>
              <a:gd name="adj1" fmla="val 2352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0" name="Shape 1100"/>
          <p:cNvSpPr/>
          <p:nvPr/>
        </p:nvSpPr>
        <p:spPr>
          <a:xfrm>
            <a:off x="5169150" y="3890025"/>
            <a:ext cx="218100" cy="218100"/>
          </a:xfrm>
          <a:prstGeom prst="mathPlus">
            <a:avLst>
              <a:gd name="adj1" fmla="val 2352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01" name="Shape 1101"/>
          <p:cNvPicPr preferRelativeResize="0"/>
          <p:nvPr/>
        </p:nvPicPr>
        <p:blipFill rotWithShape="1">
          <a:blip r:embed="rId3">
            <a:alphaModFix/>
          </a:blip>
          <a:srcRect/>
          <a:stretch/>
        </p:blipFill>
        <p:spPr>
          <a:xfrm>
            <a:off x="6892175" y="3468575"/>
            <a:ext cx="1944825" cy="1090149"/>
          </a:xfrm>
          <a:prstGeom prst="rect">
            <a:avLst/>
          </a:prstGeom>
          <a:noFill/>
          <a:ln>
            <a:noFill/>
          </a:ln>
        </p:spPr>
      </p:pic>
      <p:sp>
        <p:nvSpPr>
          <p:cNvPr id="1102" name="Shape 1102"/>
          <p:cNvSpPr/>
          <p:nvPr/>
        </p:nvSpPr>
        <p:spPr>
          <a:xfrm>
            <a:off x="6614075" y="3930100"/>
            <a:ext cx="254399" cy="138000"/>
          </a:xfrm>
          <a:prstGeom prst="mathEqual">
            <a:avLst>
              <a:gd name="adj1" fmla="val 23520"/>
              <a:gd name="adj2" fmla="val 1176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03" name="Shape 1103"/>
          <p:cNvPicPr preferRelativeResize="0"/>
          <p:nvPr/>
        </p:nvPicPr>
        <p:blipFill rotWithShape="1">
          <a:blip r:embed="rId4">
            <a:alphaModFix/>
          </a:blip>
          <a:srcRect/>
          <a:stretch/>
        </p:blipFill>
        <p:spPr>
          <a:xfrm>
            <a:off x="1191074" y="3371223"/>
            <a:ext cx="1438952" cy="1285124"/>
          </a:xfrm>
          <a:prstGeom prst="rect">
            <a:avLst/>
          </a:prstGeom>
          <a:noFill/>
          <a:ln w="9525" cap="flat" cmpd="sng">
            <a:solidFill>
              <a:srgbClr val="FF0000"/>
            </a:solidFill>
            <a:prstDash val="solid"/>
            <a:round/>
            <a:headEnd type="none" w="med" len="med"/>
            <a:tailEnd type="none" w="med" len="med"/>
          </a:ln>
        </p:spPr>
      </p:pic>
      <p:pic>
        <p:nvPicPr>
          <p:cNvPr id="1104" name="Shape 1104"/>
          <p:cNvPicPr preferRelativeResize="0"/>
          <p:nvPr/>
        </p:nvPicPr>
        <p:blipFill rotWithShape="1">
          <a:blip r:embed="rId5">
            <a:alphaModFix/>
          </a:blip>
          <a:srcRect/>
          <a:stretch/>
        </p:blipFill>
        <p:spPr>
          <a:xfrm>
            <a:off x="4196925" y="3543375"/>
            <a:ext cx="911424" cy="911424"/>
          </a:xfrm>
          <a:prstGeom prst="rect">
            <a:avLst/>
          </a:prstGeom>
          <a:noFill/>
          <a:ln>
            <a:noFill/>
          </a:ln>
        </p:spPr>
      </p:pic>
      <p:pic>
        <p:nvPicPr>
          <p:cNvPr id="1105" name="Shape 1105"/>
          <p:cNvPicPr preferRelativeResize="0"/>
          <p:nvPr/>
        </p:nvPicPr>
        <p:blipFill rotWithShape="1">
          <a:blip r:embed="rId6">
            <a:alphaModFix/>
          </a:blip>
          <a:srcRect/>
          <a:stretch/>
        </p:blipFill>
        <p:spPr>
          <a:xfrm>
            <a:off x="5481273" y="3543387"/>
            <a:ext cx="911424" cy="911424"/>
          </a:xfrm>
          <a:prstGeom prst="rect">
            <a:avLst/>
          </a:prstGeom>
          <a:noFill/>
          <a:ln>
            <a:noFill/>
          </a:ln>
        </p:spPr>
      </p:pic>
      <p:pic>
        <p:nvPicPr>
          <p:cNvPr id="1106" name="Shape 1106"/>
          <p:cNvPicPr preferRelativeResize="0"/>
          <p:nvPr/>
        </p:nvPicPr>
        <p:blipFill rotWithShape="1">
          <a:blip r:embed="rId7">
            <a:alphaModFix/>
          </a:blip>
          <a:srcRect/>
          <a:stretch/>
        </p:blipFill>
        <p:spPr>
          <a:xfrm>
            <a:off x="336527" y="3371225"/>
            <a:ext cx="595858" cy="1285124"/>
          </a:xfrm>
          <a:prstGeom prst="rect">
            <a:avLst/>
          </a:prstGeom>
          <a:noFill/>
          <a:ln>
            <a:noFill/>
          </a:ln>
        </p:spPr>
      </p:pic>
      <p:pic>
        <p:nvPicPr>
          <p:cNvPr id="1107" name="Shape 1107"/>
          <p:cNvPicPr preferRelativeResize="0"/>
          <p:nvPr/>
        </p:nvPicPr>
        <p:blipFill rotWithShape="1">
          <a:blip r:embed="rId8">
            <a:alphaModFix/>
          </a:blip>
          <a:srcRect/>
          <a:stretch/>
        </p:blipFill>
        <p:spPr>
          <a:xfrm>
            <a:off x="3089925" y="3356528"/>
            <a:ext cx="595850" cy="1285094"/>
          </a:xfrm>
          <a:prstGeom prst="rect">
            <a:avLst/>
          </a:prstGeom>
          <a:noFill/>
          <a:ln>
            <a:noFill/>
          </a:ln>
        </p:spPr>
      </p:pic>
      <p:sp>
        <p:nvSpPr>
          <p:cNvPr id="1108" name="Shape 1108"/>
          <p:cNvSpPr/>
          <p:nvPr/>
        </p:nvSpPr>
        <p:spPr>
          <a:xfrm>
            <a:off x="649250" y="3455950"/>
            <a:ext cx="63899" cy="64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109" name="Shape 1109"/>
          <p:cNvCxnSpPr/>
          <p:nvPr/>
        </p:nvCxnSpPr>
        <p:spPr>
          <a:xfrm rot="10800000" flipH="1">
            <a:off x="681200" y="3353949"/>
            <a:ext cx="497100" cy="102000"/>
          </a:xfrm>
          <a:prstGeom prst="straightConnector1">
            <a:avLst/>
          </a:prstGeom>
          <a:noFill/>
          <a:ln w="9525" cap="flat" cmpd="sng">
            <a:solidFill>
              <a:srgbClr val="FF0000"/>
            </a:solidFill>
            <a:prstDash val="solid"/>
            <a:round/>
            <a:headEnd type="none" w="med" len="med"/>
            <a:tailEnd type="none" w="med" len="med"/>
          </a:ln>
        </p:spPr>
      </p:cxnSp>
      <p:cxnSp>
        <p:nvCxnSpPr>
          <p:cNvPr id="1110" name="Shape 1110"/>
          <p:cNvCxnSpPr/>
          <p:nvPr/>
        </p:nvCxnSpPr>
        <p:spPr>
          <a:xfrm>
            <a:off x="681200" y="3520450"/>
            <a:ext cx="497100" cy="1152899"/>
          </a:xfrm>
          <a:prstGeom prst="straightConnector1">
            <a:avLst/>
          </a:prstGeom>
          <a:noFill/>
          <a:ln w="9525" cap="flat" cmpd="sng">
            <a:solidFill>
              <a:srgbClr val="FF0000"/>
            </a:solidFill>
            <a:prstDash val="solid"/>
            <a:round/>
            <a:headEnd type="none" w="med" len="med"/>
            <a:tailEnd type="none" w="med" len="med"/>
          </a:ln>
        </p:spPr>
      </p:cxnSp>
      <p:sp>
        <p:nvSpPr>
          <p:cNvPr id="1111" name="Shape 1111"/>
          <p:cNvSpPr/>
          <p:nvPr/>
        </p:nvSpPr>
        <p:spPr>
          <a:xfrm>
            <a:off x="1879375" y="3679025"/>
            <a:ext cx="63899" cy="64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12" name="Shape 1112"/>
          <p:cNvSpPr/>
          <p:nvPr/>
        </p:nvSpPr>
        <p:spPr>
          <a:xfrm>
            <a:off x="5946025" y="4108125"/>
            <a:ext cx="63899" cy="64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13" name="Shape 1113"/>
          <p:cNvSpPr/>
          <p:nvPr/>
        </p:nvSpPr>
        <p:spPr>
          <a:xfrm>
            <a:off x="4695075" y="4108125"/>
            <a:ext cx="63899" cy="64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14" name="Shape 1114"/>
          <p:cNvSpPr/>
          <p:nvPr/>
        </p:nvSpPr>
        <p:spPr>
          <a:xfrm>
            <a:off x="3489900" y="3422825"/>
            <a:ext cx="63899" cy="64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15" name="Shape 1115"/>
          <p:cNvSpPr/>
          <p:nvPr/>
        </p:nvSpPr>
        <p:spPr>
          <a:xfrm>
            <a:off x="2879350" y="3393100"/>
            <a:ext cx="3687600" cy="1241100"/>
          </a:xfrm>
          <a:prstGeom prst="bracePair">
            <a:avLst/>
          </a:prstGeom>
          <a:noFill/>
          <a:ln w="9525" cap="flat" cmpd="sng">
            <a:solidFill>
              <a:srgbClr val="222C3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Shape 112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p:txBody>
      </p:sp>
      <p:sp>
        <p:nvSpPr>
          <p:cNvPr id="1121" name="Shape 1121"/>
          <p:cNvSpPr txBox="1">
            <a:spLocks noGrp="1"/>
          </p:cNvSpPr>
          <p:nvPr>
            <p:ph type="body" idx="1"/>
          </p:nvPr>
        </p:nvSpPr>
        <p:spPr>
          <a:xfrm>
            <a:off x="457200" y="1735150"/>
            <a:ext cx="63636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Energy conservation?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 hear about it all the time with PBR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 energy loss in ideal condition with no absorption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NDFs must be normalized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BRDFs must pass the white furnace test</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White environment lighting a sphere with Fresnel term = 1 result in white sphere</a:t>
            </a:r>
          </a:p>
        </p:txBody>
      </p:sp>
      <p:pic>
        <p:nvPicPr>
          <p:cNvPr id="1122" name="Shape 1122"/>
          <p:cNvPicPr preferRelativeResize="0"/>
          <p:nvPr/>
        </p:nvPicPr>
        <p:blipFill rotWithShape="1">
          <a:blip r:embed="rId3">
            <a:alphaModFix/>
          </a:blip>
          <a:srcRect/>
          <a:stretch/>
        </p:blipFill>
        <p:spPr>
          <a:xfrm>
            <a:off x="6734742" y="3401050"/>
            <a:ext cx="2277849" cy="1094499"/>
          </a:xfrm>
          <a:prstGeom prst="rect">
            <a:avLst/>
          </a:prstGeom>
          <a:noFill/>
          <a:ln>
            <a:noFill/>
          </a:ln>
        </p:spPr>
      </p:pic>
      <p:sp>
        <p:nvSpPr>
          <p:cNvPr id="1123" name="Shape 1123"/>
          <p:cNvSpPr txBox="1"/>
          <p:nvPr/>
        </p:nvSpPr>
        <p:spPr>
          <a:xfrm>
            <a:off x="-29075" y="4845625"/>
            <a:ext cx="7955100"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“Extending the Disney BRDF to a BSDF with Integrated Subsurface Scattering”, B. Burley, Siggraph 2015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Shape 1128"/>
          <p:cNvPicPr preferRelativeResize="0"/>
          <p:nvPr/>
        </p:nvPicPr>
        <p:blipFill rotWithShape="1">
          <a:blip r:embed="rId3">
            <a:alphaModFix/>
          </a:blip>
          <a:srcRect/>
          <a:stretch/>
        </p:blipFill>
        <p:spPr>
          <a:xfrm>
            <a:off x="2192247" y="4308800"/>
            <a:ext cx="4903453" cy="623375"/>
          </a:xfrm>
          <a:prstGeom prst="rect">
            <a:avLst/>
          </a:prstGeom>
          <a:noFill/>
          <a:ln>
            <a:noFill/>
          </a:ln>
        </p:spPr>
      </p:pic>
      <p:sp>
        <p:nvSpPr>
          <p:cNvPr id="1129" name="Shape 112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p:txBody>
      </p:sp>
      <p:sp>
        <p:nvSpPr>
          <p:cNvPr id="1130" name="Shape 1130"/>
          <p:cNvSpPr txBox="1">
            <a:spLocks noGrp="1"/>
          </p:cNvSpPr>
          <p:nvPr>
            <p:ph type="body" idx="1"/>
          </p:nvPr>
        </p:nvSpPr>
        <p:spPr>
          <a:xfrm>
            <a:off x="457200" y="1735150"/>
            <a:ext cx="81065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Almost all current BRDF fail the white furnace test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Rougher materials are darker due to energy loss</a:t>
            </a:r>
          </a:p>
          <a:p>
            <a:pPr marL="45720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 Because they only model single scattering</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[Heitz16] introduce a multiple scattering framework</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 physically based material is multiscattering</a:t>
            </a:r>
          </a:p>
        </p:txBody>
      </p:sp>
      <p:pic>
        <p:nvPicPr>
          <p:cNvPr id="1131" name="Shape 1131"/>
          <p:cNvPicPr preferRelativeResize="0"/>
          <p:nvPr/>
        </p:nvPicPr>
        <p:blipFill rotWithShape="1">
          <a:blip r:embed="rId4">
            <a:alphaModFix/>
          </a:blip>
          <a:srcRect/>
          <a:stretch/>
        </p:blipFill>
        <p:spPr>
          <a:xfrm>
            <a:off x="2630200" y="2723050"/>
            <a:ext cx="3219349" cy="623375"/>
          </a:xfrm>
          <a:prstGeom prst="rect">
            <a:avLst/>
          </a:prstGeom>
          <a:noFill/>
          <a:ln>
            <a:noFill/>
          </a:ln>
        </p:spPr>
      </p:pic>
      <p:cxnSp>
        <p:nvCxnSpPr>
          <p:cNvPr id="1132" name="Shape 1132"/>
          <p:cNvCxnSpPr/>
          <p:nvPr/>
        </p:nvCxnSpPr>
        <p:spPr>
          <a:xfrm>
            <a:off x="3992350" y="2658900"/>
            <a:ext cx="925800" cy="0"/>
          </a:xfrm>
          <a:prstGeom prst="straightConnector1">
            <a:avLst/>
          </a:prstGeom>
          <a:noFill/>
          <a:ln w="9525" cap="flat" cmpd="sng">
            <a:solidFill>
              <a:schemeClr val="dk2"/>
            </a:solidFill>
            <a:prstDash val="solid"/>
            <a:round/>
            <a:headEnd type="none" w="med" len="med"/>
            <a:tailEnd type="triangle" w="lg" len="lg"/>
          </a:ln>
        </p:spPr>
      </p:cxnSp>
      <p:sp>
        <p:nvSpPr>
          <p:cNvPr id="1133" name="Shape 1133"/>
          <p:cNvSpPr txBox="1"/>
          <p:nvPr/>
        </p:nvSpPr>
        <p:spPr>
          <a:xfrm>
            <a:off x="0" y="4867800"/>
            <a:ext cx="8201999" cy="275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“Multiple-Scattering Microfacet BSDFs with the Smith Model”, E.Heitz, Siggraph 2016</a:t>
            </a:r>
          </a:p>
        </p:txBody>
      </p:sp>
      <p:sp>
        <p:nvSpPr>
          <p:cNvPr id="1134" name="Shape 1134"/>
          <p:cNvSpPr txBox="1"/>
          <p:nvPr/>
        </p:nvSpPr>
        <p:spPr>
          <a:xfrm>
            <a:off x="2527400" y="2442900"/>
            <a:ext cx="3703200" cy="431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Increasing roughness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p:txBody>
      </p:sp>
      <p:sp>
        <p:nvSpPr>
          <p:cNvPr id="1140" name="Shape 1140"/>
          <p:cNvSpPr txBox="1">
            <a:spLocks noGrp="1"/>
          </p:cNvSpPr>
          <p:nvPr>
            <p:ph type="body" idx="1"/>
          </p:nvPr>
        </p:nvSpPr>
        <p:spPr>
          <a:xfrm>
            <a:off x="457200" y="1735150"/>
            <a:ext cx="79874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 just discussed energy conservation of a BRDF</a:t>
            </a:r>
          </a:p>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about energy conservation between BRDFs?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This requires defining a physical representation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Important for layered BRDFs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And this is where the </a:t>
            </a:r>
            <a:r>
              <a:rPr lang="en-US" sz="2400" b="0" i="0" u="none" strike="noStrike" cap="none">
                <a:solidFill>
                  <a:schemeClr val="accent5"/>
                </a:solidFill>
                <a:latin typeface="Arial"/>
                <a:ea typeface="Arial"/>
                <a:cs typeface="Arial"/>
                <a:sym typeface="Arial"/>
              </a:rPr>
              <a:t>Fresnel </a:t>
            </a:r>
            <a:r>
              <a:rPr lang="en-US" sz="2400" b="0" i="0" u="none" strike="noStrike" cap="none">
                <a:solidFill>
                  <a:schemeClr val="dk1"/>
                </a:solidFill>
                <a:latin typeface="Arial"/>
                <a:ea typeface="Arial"/>
                <a:cs typeface="Arial"/>
                <a:sym typeface="Arial"/>
              </a:rPr>
              <a:t>term comes into play</a:t>
            </a:r>
          </a:p>
        </p:txBody>
      </p:sp>
      <p:pic>
        <p:nvPicPr>
          <p:cNvPr id="1141" name="Shape 1141"/>
          <p:cNvPicPr preferRelativeResize="0"/>
          <p:nvPr/>
        </p:nvPicPr>
        <p:blipFill rotWithShape="1">
          <a:blip r:embed="rId3">
            <a:alphaModFix/>
          </a:blip>
          <a:srcRect/>
          <a:stretch/>
        </p:blipFill>
        <p:spPr>
          <a:xfrm>
            <a:off x="3188250" y="3813175"/>
            <a:ext cx="1865960" cy="971999"/>
          </a:xfrm>
          <a:prstGeom prst="rect">
            <a:avLst/>
          </a:prstGeom>
          <a:noFill/>
          <a:ln>
            <a:noFill/>
          </a:ln>
        </p:spPr>
      </p:pic>
      <p:sp>
        <p:nvSpPr>
          <p:cNvPr id="1142" name="Shape 1142"/>
          <p:cNvSpPr txBox="1"/>
          <p:nvPr/>
        </p:nvSpPr>
        <p:spPr>
          <a:xfrm>
            <a:off x="3145675" y="3915725"/>
            <a:ext cx="2222999" cy="900900"/>
          </a:xfrm>
          <a:prstGeom prst="rect">
            <a:avLst/>
          </a:prstGeom>
          <a:noFill/>
          <a:ln w="9525" cap="flat" cmpd="sng">
            <a:solidFill>
              <a:schemeClr val="accent5"/>
            </a:solidFill>
            <a:prstDash val="solid"/>
            <a:round/>
            <a:headEnd type="none" w="med" len="med"/>
            <a:tailEnd type="none" w="med" len="med"/>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Shape 114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Energy conservation</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148" name="Shape 1148"/>
          <p:cNvSpPr txBox="1">
            <a:spLocks noGrp="1"/>
          </p:cNvSpPr>
          <p:nvPr>
            <p:ph type="body" idx="1"/>
          </p:nvPr>
        </p:nvSpPr>
        <p:spPr>
          <a:xfrm>
            <a:off x="457200" y="1735150"/>
            <a:ext cx="64431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 can consider different physical representations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Specular BRDF on top of diffuse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Specular + Diffuse as a BRDF</a:t>
            </a:r>
          </a:p>
          <a:p>
            <a:pPr marL="1371600" marR="0" lvl="2"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Subsurface scattering distance is small as compared to the size of the microstructure</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Don’t fit most materials but doesn’t mean the resulting visual is not good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Others…</a:t>
            </a:r>
          </a:p>
        </p:txBody>
      </p:sp>
      <p:sp>
        <p:nvSpPr>
          <p:cNvPr id="1149" name="Shape 1149"/>
          <p:cNvSpPr txBox="1"/>
          <p:nvPr/>
        </p:nvSpPr>
        <p:spPr>
          <a:xfrm>
            <a:off x="0" y="4819450"/>
            <a:ext cx="8489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pic>
        <p:nvPicPr>
          <p:cNvPr id="1150" name="Shape 1150"/>
          <p:cNvPicPr preferRelativeResize="0"/>
          <p:nvPr/>
        </p:nvPicPr>
        <p:blipFill rotWithShape="1">
          <a:blip r:embed="rId3">
            <a:alphaModFix/>
          </a:blip>
          <a:srcRect/>
          <a:stretch/>
        </p:blipFill>
        <p:spPr>
          <a:xfrm>
            <a:off x="6921750" y="2094836"/>
            <a:ext cx="2132987" cy="897049"/>
          </a:xfrm>
          <a:prstGeom prst="rect">
            <a:avLst/>
          </a:prstGeom>
          <a:noFill/>
          <a:ln>
            <a:noFill/>
          </a:ln>
        </p:spPr>
      </p:pic>
      <p:pic>
        <p:nvPicPr>
          <p:cNvPr id="1151" name="Shape 1151"/>
          <p:cNvPicPr preferRelativeResize="0"/>
          <p:nvPr/>
        </p:nvPicPr>
        <p:blipFill rotWithShape="1">
          <a:blip r:embed="rId4">
            <a:alphaModFix/>
          </a:blip>
          <a:srcRect/>
          <a:stretch/>
        </p:blipFill>
        <p:spPr>
          <a:xfrm>
            <a:off x="6900400" y="3405525"/>
            <a:ext cx="2175699" cy="89704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Shape 85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51" name="Shape 851"/>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Everything is PBR nowaday</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engines</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000000"/>
                </a:solidFill>
                <a:latin typeface="Arial"/>
                <a:ea typeface="Arial"/>
                <a:cs typeface="Arial"/>
                <a:sym typeface="Arial"/>
              </a:rPr>
              <a:t>PBR materials</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textures</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lighting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beers</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is a physically-based material?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Shape 115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Sum up</a:t>
            </a:r>
          </a:p>
        </p:txBody>
      </p:sp>
      <p:sp>
        <p:nvSpPr>
          <p:cNvPr id="1157" name="Shape 1157"/>
          <p:cNvSpPr txBox="1">
            <a:spLocks noGrp="1"/>
          </p:cNvSpPr>
          <p:nvPr>
            <p:ph type="body" idx="1"/>
          </p:nvPr>
        </p:nvSpPr>
        <p:spPr>
          <a:xfrm>
            <a:off x="457200" y="1735150"/>
            <a:ext cx="8869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is a physically based material?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Based on a physical representation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Energy conservation</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Multi scattering, layered Fresnel interfaces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NDF Shape that match measurement</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Isotropic and anisotropic</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Diffuse and specular term derived from normalized NDF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Multiscale representation</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Let’s see what's available out there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Shape 1162"/>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163" name="Shape 1163"/>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Where are </a:t>
            </a:r>
            <a:r>
              <a:rPr lang="en-US" sz="3600" b="1" i="0" u="none" strike="noStrike" cap="none">
                <a:solidFill>
                  <a:schemeClr val="lt1"/>
                </a:solidFill>
                <a:latin typeface="Roboto"/>
                <a:ea typeface="Roboto"/>
                <a:cs typeface="Roboto"/>
                <a:sym typeface="Roboto"/>
              </a:rPr>
              <a:t>we </a:t>
            </a:r>
          </a:p>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chemeClr val="lt1"/>
                </a:solidFill>
                <a:latin typeface="Roboto"/>
                <a:ea typeface="Roboto"/>
                <a:cs typeface="Roboto"/>
                <a:sym typeface="Roboto"/>
              </a:rPr>
              <a:t>(in real-time rendering)</a:t>
            </a:r>
            <a:r>
              <a:rPr lang="en-US" sz="3600" b="1" i="0" u="none" strike="noStrike" cap="none">
                <a:solidFill>
                  <a:srgbClr val="FFFFFF"/>
                </a:solidFill>
                <a:latin typeface="Roboto"/>
                <a:ea typeface="Roboto"/>
                <a:cs typeface="Roboto"/>
                <a:sym typeface="Roboto"/>
              </a:rPr>
              <a:t>?</a:t>
            </a:r>
          </a:p>
          <a:p>
            <a:pPr marL="0" marR="0" lvl="0" indent="0" algn="l" rtl="0">
              <a:lnSpc>
                <a:spcPct val="90000"/>
              </a:lnSpc>
              <a:spcBef>
                <a:spcPts val="0"/>
              </a:spcBef>
              <a:spcAft>
                <a:spcPts val="0"/>
              </a:spcAft>
              <a:buClr>
                <a:srgbClr val="FFFFFF"/>
              </a:buClr>
              <a:buSzPct val="25000"/>
              <a:buFont typeface="Roboto"/>
              <a:buNone/>
            </a:pPr>
            <a:endParaRPr sz="3600" b="1" i="0" u="none" strike="noStrike" cap="none">
              <a:solidFill>
                <a:srgbClr val="FFFFFF"/>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Shape 116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p:txBody>
      </p:sp>
      <p:sp>
        <p:nvSpPr>
          <p:cNvPr id="1169" name="Shape 1169"/>
          <p:cNvSpPr txBox="1">
            <a:spLocks noGrp="1"/>
          </p:cNvSpPr>
          <p:nvPr>
            <p:ph type="body" idx="1"/>
          </p:nvPr>
        </p:nvSpPr>
        <p:spPr>
          <a:xfrm>
            <a:off x="457200" y="1735150"/>
            <a:ext cx="8003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Desired properties for real-time game engines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Few artist-friendly parameters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G-buffer storage, texture budget</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Mapped to [0..1] and perceptually linear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BRDF must interact correctly with all lighting</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Global illumination (GI), area and environment lights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dirty="0" smtClean="0">
                <a:solidFill>
                  <a:schemeClr val="dk1"/>
                </a:solidFill>
                <a:latin typeface="Arial"/>
                <a:ea typeface="Arial"/>
                <a:cs typeface="Arial"/>
                <a:sym typeface="Arial"/>
              </a:rPr>
              <a:t>Rely </a:t>
            </a:r>
            <a:r>
              <a:rPr lang="en-US" sz="1800" b="0" i="0" u="none" strike="noStrike" cap="none" dirty="0">
                <a:solidFill>
                  <a:schemeClr val="dk1"/>
                </a:solidFill>
                <a:latin typeface="Arial"/>
                <a:ea typeface="Arial"/>
                <a:cs typeface="Arial"/>
                <a:sym typeface="Arial"/>
              </a:rPr>
              <a:t>on pre-integration of </a:t>
            </a:r>
            <a:r>
              <a:rPr lang="en-US" sz="1800" b="0" i="0" u="none" strike="noStrike" cap="none" dirty="0" smtClean="0">
                <a:solidFill>
                  <a:schemeClr val="dk1"/>
                </a:solidFill>
                <a:latin typeface="Arial"/>
                <a:ea typeface="Arial"/>
                <a:cs typeface="Arial"/>
                <a:sym typeface="Arial"/>
              </a:rPr>
              <a:t>lighting and </a:t>
            </a:r>
            <a:r>
              <a:rPr lang="en-US" sz="1800" b="0" i="0" u="none" strike="noStrike" cap="none" dirty="0">
                <a:solidFill>
                  <a:schemeClr val="dk1"/>
                </a:solidFill>
                <a:latin typeface="Arial"/>
                <a:ea typeface="Arial"/>
                <a:cs typeface="Arial"/>
                <a:sym typeface="Arial"/>
              </a:rPr>
              <a:t>NDF for real-time performance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Called “lighting coherency” in this talk</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Shape 117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diffuse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175" name="Shape 1175"/>
          <p:cNvSpPr txBox="1">
            <a:spLocks noGrp="1"/>
          </p:cNvSpPr>
          <p:nvPr>
            <p:ph type="body" idx="1"/>
          </p:nvPr>
        </p:nvSpPr>
        <p:spPr>
          <a:xfrm>
            <a:off x="457200" y="1735150"/>
            <a:ext cx="5795400" cy="2716199"/>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Lambert still strongly present</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Oren-Nayar [Oren94]</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Torrance-Sparrow V-Cavity microfacet</a:t>
            </a:r>
          </a:p>
          <a:p>
            <a:pPr marL="1371600" marR="0" lvl="2"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Use angular roughness, not slope roughness</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Few variants [Fujii][Gotanda12][Gotanda14] </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Disney diffuse [Burley12]</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Empirically based on [MERL06]</a:t>
            </a:r>
          </a:p>
          <a:p>
            <a:pPr marL="914400" marR="0" lvl="1"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Not energy conserving - attempt from Frostbite [Lagarde14]</a:t>
            </a:r>
          </a:p>
          <a:p>
            <a:pPr marL="457200" marR="0" lvl="0" indent="-342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Lighting coherency often missing</a:t>
            </a:r>
          </a:p>
        </p:txBody>
      </p:sp>
      <p:pic>
        <p:nvPicPr>
          <p:cNvPr id="1176" name="Shape 1176"/>
          <p:cNvPicPr preferRelativeResize="0"/>
          <p:nvPr/>
        </p:nvPicPr>
        <p:blipFill rotWithShape="1">
          <a:blip r:embed="rId3">
            <a:alphaModFix/>
          </a:blip>
          <a:srcRect/>
          <a:stretch/>
        </p:blipFill>
        <p:spPr>
          <a:xfrm>
            <a:off x="6432150" y="0"/>
            <a:ext cx="2711849" cy="4753574"/>
          </a:xfrm>
          <a:prstGeom prst="rect">
            <a:avLst/>
          </a:prstGeom>
          <a:noFill/>
          <a:ln>
            <a:noFill/>
          </a:ln>
        </p:spPr>
      </p:pic>
      <p:sp>
        <p:nvSpPr>
          <p:cNvPr id="1177" name="Shape 1177"/>
          <p:cNvSpPr txBox="1"/>
          <p:nvPr/>
        </p:nvSpPr>
        <p:spPr>
          <a:xfrm>
            <a:off x="-38250" y="4851450"/>
            <a:ext cx="5120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Hiroyuki Sugiyama, use with permission</a:t>
            </a:r>
          </a:p>
        </p:txBody>
      </p:sp>
      <p:sp>
        <p:nvSpPr>
          <p:cNvPr id="1178" name="Shape 1178"/>
          <p:cNvSpPr txBox="1"/>
          <p:nvPr/>
        </p:nvSpPr>
        <p:spPr>
          <a:xfrm>
            <a:off x="7500225" y="4819950"/>
            <a:ext cx="4954199"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200" b="0" i="0" u="none" strike="noStrike" cap="none">
                <a:solidFill>
                  <a:srgbClr val="000000"/>
                </a:solidFill>
                <a:latin typeface="Arial"/>
                <a:ea typeface="Arial"/>
                <a:cs typeface="Arial"/>
                <a:sym typeface="Arial"/>
              </a:rPr>
              <a:t>Smooth       Rough</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Shape 118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specular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184" name="Shape 1184"/>
          <p:cNvSpPr txBox="1">
            <a:spLocks noGrp="1"/>
          </p:cNvSpPr>
          <p:nvPr>
            <p:ph type="body" idx="1"/>
          </p:nvPr>
        </p:nvSpPr>
        <p:spPr>
          <a:xfrm>
            <a:off x="457200" y="1735150"/>
            <a:ext cx="84924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Trowbridge-Reitz (GGX)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With Smith’s Height-correlated Masking-Shadowing function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Lighting coherency is often supported</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Environment pre-integration</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With simplifications [Karis13]</a:t>
            </a:r>
          </a:p>
          <a:p>
            <a:pPr marL="2286000" marR="0" lvl="4" indent="-228600" algn="l" rtl="0">
              <a:lnSpc>
                <a:spcPct val="100000"/>
              </a:lnSpc>
              <a:spcBef>
                <a:spcPts val="0"/>
              </a:spcBef>
              <a:spcAft>
                <a:spcPts val="0"/>
              </a:spcAft>
              <a:buClr>
                <a:schemeClr val="dk1"/>
              </a:buClr>
              <a:buSzPct val="100000"/>
              <a:buFont typeface="Arial"/>
              <a:buChar char="•"/>
            </a:pPr>
            <a:r>
              <a:rPr lang="en-US" sz="1600" b="0" i="0" u="none" strike="noStrike" cap="none" dirty="0">
                <a:solidFill>
                  <a:schemeClr val="dk1"/>
                </a:solidFill>
                <a:latin typeface="Arial"/>
                <a:ea typeface="Arial"/>
                <a:cs typeface="Arial"/>
                <a:sym typeface="Arial"/>
              </a:rPr>
              <a:t>L = V</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Area lights </a:t>
            </a:r>
            <a:r>
              <a:rPr lang="en-US" sz="2000" b="0" i="0" u="none" strike="noStrike" cap="none" dirty="0" smtClean="0">
                <a:solidFill>
                  <a:schemeClr val="dk1"/>
                </a:solidFill>
                <a:latin typeface="Arial"/>
                <a:ea typeface="Arial"/>
                <a:cs typeface="Arial"/>
                <a:sym typeface="Arial"/>
              </a:rPr>
              <a:t>pre-calculation</a:t>
            </a:r>
            <a:endParaRPr lang="en-US" sz="2000" b="0" i="0" u="none" strike="noStrike" cap="none" dirty="0">
              <a:solidFill>
                <a:schemeClr val="dk1"/>
              </a:solidFill>
              <a:latin typeface="Arial"/>
              <a:ea typeface="Arial"/>
              <a:cs typeface="Arial"/>
              <a:sym typeface="Arial"/>
            </a:endParaRP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dirty="0">
                <a:solidFill>
                  <a:schemeClr val="dk1"/>
                </a:solidFill>
                <a:latin typeface="Arial"/>
                <a:ea typeface="Arial"/>
                <a:cs typeface="Arial"/>
                <a:sym typeface="Arial"/>
              </a:rPr>
              <a:t>Linear cosine transform </a:t>
            </a:r>
          </a:p>
          <a:p>
            <a:pPr marL="1371600" marR="0" lvl="0" indent="457200" algn="l" rtl="0">
              <a:lnSpc>
                <a:spcPct val="100000"/>
              </a:lnSpc>
              <a:spcBef>
                <a:spcPts val="0"/>
              </a:spcBef>
              <a:spcAft>
                <a:spcPts val="0"/>
              </a:spcAft>
              <a:buClr>
                <a:schemeClr val="dk1"/>
              </a:buClr>
              <a:buSzPct val="25000"/>
              <a:buFont typeface="Arial"/>
              <a:buNone/>
            </a:pPr>
            <a:r>
              <a:rPr lang="en-US" sz="1800" b="0" i="0" u="none" strike="noStrike" cap="none" dirty="0">
                <a:solidFill>
                  <a:schemeClr val="dk1"/>
                </a:solidFill>
                <a:latin typeface="Arial"/>
                <a:ea typeface="Arial"/>
                <a:cs typeface="Arial"/>
                <a:sym typeface="Arial"/>
              </a:rPr>
              <a:t>[Heitz16b]</a:t>
            </a:r>
          </a:p>
        </p:txBody>
      </p:sp>
      <p:pic>
        <p:nvPicPr>
          <p:cNvPr id="1185" name="Shape 1185"/>
          <p:cNvPicPr preferRelativeResize="0"/>
          <p:nvPr/>
        </p:nvPicPr>
        <p:blipFill rotWithShape="1">
          <a:blip r:embed="rId3">
            <a:alphaModFix/>
          </a:blip>
          <a:srcRect/>
          <a:stretch/>
        </p:blipFill>
        <p:spPr>
          <a:xfrm>
            <a:off x="5334575" y="3408525"/>
            <a:ext cx="3809424" cy="1522823"/>
          </a:xfrm>
          <a:prstGeom prst="rect">
            <a:avLst/>
          </a:prstGeom>
          <a:noFill/>
          <a:ln>
            <a:noFill/>
          </a:ln>
        </p:spPr>
      </p:pic>
      <p:sp>
        <p:nvSpPr>
          <p:cNvPr id="1186" name="Shape 1186"/>
          <p:cNvSpPr txBox="1"/>
          <p:nvPr/>
        </p:nvSpPr>
        <p:spPr>
          <a:xfrm>
            <a:off x="-59000" y="4893200"/>
            <a:ext cx="5295600" cy="408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“Moving Frostbite to PBR”, S. Lagarde, Siggraph 2014</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Shape 119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192" name="Shape 1192"/>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NDF shape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Multiscale representations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Multiple scattering</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Iridescence / Thin-film</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Shape 119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198" name="Shape 1198"/>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NDF shape</a:t>
            </a:r>
          </a:p>
          <a:p>
            <a:pPr marL="1371600" marR="0" lvl="2" indent="-228600" algn="l" rtl="0">
              <a:lnSpc>
                <a:spcPct val="100000"/>
              </a:lnSpc>
              <a:spcBef>
                <a:spcPts val="0"/>
              </a:spcBef>
              <a:spcAft>
                <a:spcPts val="0"/>
              </a:spcAft>
              <a:buClr>
                <a:srgbClr val="CCCCCC"/>
              </a:buClr>
              <a:buSzPct val="100000"/>
              <a:buFont typeface="Arial"/>
              <a:buChar char="•"/>
            </a:pPr>
            <a:r>
              <a:rPr lang="en-US" sz="2000" b="0" i="0" u="none" strike="noStrike" cap="none">
                <a:solidFill>
                  <a:srgbClr val="CCCCCC"/>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Multiscale</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Multiple scattering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Iridescence / Thin-film</a:t>
            </a:r>
          </a:p>
        </p:txBody>
      </p:sp>
      <p:pic>
        <p:nvPicPr>
          <p:cNvPr id="1199" name="Shape 1199"/>
          <p:cNvPicPr preferRelativeResize="0"/>
          <p:nvPr/>
        </p:nvPicPr>
        <p:blipFill rotWithShape="1">
          <a:blip r:embed="rId3">
            <a:alphaModFix/>
          </a:blip>
          <a:srcRect/>
          <a:stretch/>
        </p:blipFill>
        <p:spPr>
          <a:xfrm>
            <a:off x="768210" y="2987415"/>
            <a:ext cx="7640675" cy="749499"/>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Shape 1204"/>
          <p:cNvSpPr txBox="1">
            <a:spLocks noGrp="1"/>
          </p:cNvSpPr>
          <p:nvPr>
            <p:ph type="body" idx="1"/>
          </p:nvPr>
        </p:nvSpPr>
        <p:spPr>
          <a:xfrm>
            <a:off x="457200" y="1735150"/>
            <a:ext cx="8686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More physically-accurate diffuse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Inherits properties of the chosen NDF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Example: Anisotropic GGX diffuse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Need an efficient approximation (a la Oren-Nayar)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[Gotanda15] and [Hammon17] provide an approximation for isotropic Height-Correlated GGX diffuse</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Use Fresnel Schlick</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[Gotanda15] use Facet BRDF: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Expensive approximation  </a:t>
            </a:r>
          </a:p>
        </p:txBody>
      </p:sp>
      <p:pic>
        <p:nvPicPr>
          <p:cNvPr id="1205" name="Shape 1205"/>
          <p:cNvPicPr preferRelativeResize="0"/>
          <p:nvPr/>
        </p:nvPicPr>
        <p:blipFill rotWithShape="1">
          <a:blip r:embed="rId3">
            <a:alphaModFix/>
          </a:blip>
          <a:srcRect/>
          <a:stretch/>
        </p:blipFill>
        <p:spPr>
          <a:xfrm>
            <a:off x="5637323" y="3969950"/>
            <a:ext cx="2933749" cy="634525"/>
          </a:xfrm>
          <a:prstGeom prst="rect">
            <a:avLst/>
          </a:prstGeom>
          <a:noFill/>
          <a:ln>
            <a:noFill/>
          </a:ln>
        </p:spPr>
      </p:pic>
      <p:sp>
        <p:nvSpPr>
          <p:cNvPr id="1206" name="Shape 120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p:txBody>
      </p:sp>
      <p:sp>
        <p:nvSpPr>
          <p:cNvPr id="1207" name="Shape 1207"/>
          <p:cNvSpPr txBox="1"/>
          <p:nvPr/>
        </p:nvSpPr>
        <p:spPr>
          <a:xfrm>
            <a:off x="-44550" y="4880625"/>
            <a:ext cx="6806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“Designing Reflectance Models for New Consoles”, Y. Gotanda, Siggraph 2014</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Shape 1212"/>
          <p:cNvSpPr txBox="1">
            <a:spLocks noGrp="1"/>
          </p:cNvSpPr>
          <p:nvPr>
            <p:ph type="body" idx="1"/>
          </p:nvPr>
        </p:nvSpPr>
        <p:spPr>
          <a:xfrm>
            <a:off x="457200" y="1735150"/>
            <a:ext cx="87179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[Hammon17] use Facet BRDF: </a:t>
            </a:r>
          </a:p>
          <a:p>
            <a:pPr marL="914400" marR="0" lvl="1" indent="-355600" algn="l" rtl="0">
              <a:lnSpc>
                <a:spcPct val="100000"/>
              </a:lnSpc>
              <a:spcBef>
                <a:spcPts val="0"/>
              </a:spcBef>
              <a:spcAft>
                <a:spcPts val="0"/>
              </a:spcAft>
              <a:buClr>
                <a:schemeClr val="dk1"/>
              </a:buClr>
              <a:buSzPct val="1000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Used in </a:t>
            </a:r>
            <a:r>
              <a:rPr lang="en-US" sz="2000" b="0" i="1" u="none" strike="noStrike" cap="none" dirty="0" err="1">
                <a:solidFill>
                  <a:schemeClr val="dk1"/>
                </a:solidFill>
                <a:latin typeface="Arial"/>
                <a:ea typeface="Arial"/>
                <a:cs typeface="Arial"/>
                <a:sym typeface="Arial"/>
              </a:rPr>
              <a:t>Titanfall</a:t>
            </a:r>
            <a:r>
              <a:rPr lang="en-US" sz="2000" b="0" i="1" u="none" strike="noStrike" cap="none" dirty="0">
                <a:solidFill>
                  <a:schemeClr val="dk1"/>
                </a:solidFill>
                <a:latin typeface="Arial"/>
                <a:ea typeface="Arial"/>
                <a:cs typeface="Arial"/>
                <a:sym typeface="Arial"/>
              </a:rPr>
              <a:t> 2</a:t>
            </a:r>
          </a:p>
          <a:p>
            <a:pPr marL="914400" marR="0" lvl="1" indent="-355600" algn="l" rtl="0">
              <a:lnSpc>
                <a:spcPct val="100000"/>
              </a:lnSpc>
              <a:spcBef>
                <a:spcPts val="0"/>
              </a:spcBef>
              <a:spcAft>
                <a:spcPts val="0"/>
              </a:spcAft>
              <a:buSzPct val="100000"/>
              <a:buFont typeface="Arial" panose="020B0604020202020204" pitchFamily="34" charset="0"/>
              <a:buChar char="•"/>
            </a:pPr>
            <a:r>
              <a:rPr lang="en-US" sz="2000" b="0" i="0" u="none" strike="noStrike" cap="none" dirty="0">
                <a:solidFill>
                  <a:schemeClr val="dk1"/>
                </a:solidFill>
                <a:latin typeface="Arial"/>
                <a:ea typeface="Arial"/>
                <a:cs typeface="Arial"/>
                <a:sym typeface="Arial"/>
              </a:rPr>
              <a:t>Derived energy conservation term is the same than [Shirley9</a:t>
            </a:r>
            <a:r>
              <a:rPr lang="en-US" sz="2000" dirty="0"/>
              <a:t>5</a:t>
            </a:r>
            <a:r>
              <a:rPr lang="en-US" sz="2000" b="0" i="0" u="none" strike="noStrike" cap="none" dirty="0">
                <a:solidFill>
                  <a:schemeClr val="dk1"/>
                </a:solidFill>
                <a:latin typeface="Arial"/>
                <a:ea typeface="Arial"/>
                <a:cs typeface="Arial"/>
                <a:sym typeface="Arial"/>
              </a:rPr>
              <a:t>]</a:t>
            </a:r>
          </a:p>
          <a:p>
            <a:pPr marL="1371600" marR="0" lvl="2" indent="-342900" algn="l" rtl="0">
              <a:lnSpc>
                <a:spcPct val="100000"/>
              </a:lnSpc>
              <a:spcBef>
                <a:spcPts val="0"/>
              </a:spcBef>
              <a:spcAft>
                <a:spcPts val="0"/>
              </a:spcAft>
              <a:buClr>
                <a:schemeClr val="dk1"/>
              </a:buClr>
              <a:buSzPct val="100000"/>
              <a:buFont typeface="Arial" panose="020B0604020202020204" pitchFamily="34" charset="0"/>
              <a:buChar char="•"/>
            </a:pPr>
            <a:r>
              <a:rPr lang="en-US" sz="1800" b="0" i="0" u="none" strike="noStrike" cap="none" dirty="0">
                <a:solidFill>
                  <a:schemeClr val="dk1"/>
                </a:solidFill>
                <a:latin typeface="Arial"/>
                <a:ea typeface="Arial"/>
                <a:cs typeface="Arial"/>
                <a:sym typeface="Arial"/>
              </a:rPr>
              <a:t>Include reciprocity</a:t>
            </a:r>
          </a:p>
          <a:p>
            <a:pPr marL="457200" marR="0" lvl="0" indent="-381000" algn="l" rtl="0">
              <a:lnSpc>
                <a:spcPct val="100000"/>
              </a:lnSpc>
              <a:spcBef>
                <a:spcPts val="0"/>
              </a:spcBef>
              <a:spcAft>
                <a:spcPts val="0"/>
              </a:spcAft>
              <a:buClr>
                <a:schemeClr val="dk1"/>
              </a:buClr>
              <a:buSzPct val="100000"/>
              <a:buFont typeface="Arial" panose="020B0604020202020204" pitchFamily="34" charset="0"/>
              <a:buChar char="•"/>
            </a:pPr>
            <a:r>
              <a:rPr lang="en-US" sz="2400" b="0" i="0" u="none" strike="noStrike" cap="none" dirty="0">
                <a:solidFill>
                  <a:schemeClr val="dk1"/>
                </a:solidFill>
                <a:latin typeface="Arial"/>
                <a:ea typeface="Arial"/>
                <a:cs typeface="Arial"/>
                <a:sym typeface="Arial"/>
              </a:rPr>
              <a:t>How to achieve lighting coherency?</a:t>
            </a:r>
          </a:p>
        </p:txBody>
      </p:sp>
      <p:pic>
        <p:nvPicPr>
          <p:cNvPr id="1213" name="Shape 1213"/>
          <p:cNvPicPr preferRelativeResize="0"/>
          <p:nvPr/>
        </p:nvPicPr>
        <p:blipFill rotWithShape="1">
          <a:blip r:embed="rId3">
            <a:alphaModFix/>
          </a:blip>
          <a:srcRect/>
          <a:stretch/>
        </p:blipFill>
        <p:spPr>
          <a:xfrm>
            <a:off x="5253150" y="1828249"/>
            <a:ext cx="3583798" cy="449449"/>
          </a:xfrm>
          <a:prstGeom prst="rect">
            <a:avLst/>
          </a:prstGeom>
          <a:noFill/>
          <a:ln>
            <a:noFill/>
          </a:ln>
        </p:spPr>
      </p:pic>
      <p:sp>
        <p:nvSpPr>
          <p:cNvPr id="1214" name="Shape 121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p:txBody>
      </p:sp>
      <p:pic>
        <p:nvPicPr>
          <p:cNvPr id="1215" name="Shape 1215"/>
          <p:cNvPicPr preferRelativeResize="0"/>
          <p:nvPr/>
        </p:nvPicPr>
        <p:blipFill rotWithShape="1">
          <a:blip r:embed="rId4">
            <a:alphaModFix/>
          </a:blip>
          <a:srcRect/>
          <a:stretch/>
        </p:blipFill>
        <p:spPr>
          <a:xfrm>
            <a:off x="5565792" y="3528250"/>
            <a:ext cx="3450731" cy="1543873"/>
          </a:xfrm>
          <a:prstGeom prst="rect">
            <a:avLst/>
          </a:prstGeom>
          <a:noFill/>
          <a:ln>
            <a:noFill/>
          </a:ln>
        </p:spPr>
      </p:pic>
      <p:pic>
        <p:nvPicPr>
          <p:cNvPr id="1216" name="Shape 1216"/>
          <p:cNvPicPr preferRelativeResize="0"/>
          <p:nvPr/>
        </p:nvPicPr>
        <p:blipFill rotWithShape="1">
          <a:blip r:embed="rId5">
            <a:alphaModFix/>
          </a:blip>
          <a:srcRect/>
          <a:stretch/>
        </p:blipFill>
        <p:spPr>
          <a:xfrm>
            <a:off x="538395" y="3565832"/>
            <a:ext cx="4752023" cy="1163899"/>
          </a:xfrm>
          <a:prstGeom prst="rect">
            <a:avLst/>
          </a:prstGeom>
          <a:noFill/>
          <a:ln>
            <a:noFill/>
          </a:ln>
        </p:spPr>
      </p:pic>
      <p:sp>
        <p:nvSpPr>
          <p:cNvPr id="1217" name="Shape 1217"/>
          <p:cNvSpPr txBox="1"/>
          <p:nvPr/>
        </p:nvSpPr>
        <p:spPr>
          <a:xfrm>
            <a:off x="-37000" y="4841675"/>
            <a:ext cx="6806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PBR Diffuse Lighting for GGX+Smith Microsurfaces</a:t>
            </a:r>
            <a:r>
              <a:rPr lang="en-US" sz="1000" b="0" i="0" u="none" strike="noStrike" cap="none">
                <a:solidFill>
                  <a:srgbClr val="000000"/>
                </a:solidFill>
                <a:latin typeface="Arial"/>
                <a:ea typeface="Arial"/>
                <a:cs typeface="Arial"/>
                <a:sym typeface="Arial"/>
              </a:rPr>
              <a:t>”, E. Hammon, GDC 2017</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pic>
        <p:nvPicPr>
          <p:cNvPr id="1222" name="Shape 1222"/>
          <p:cNvPicPr preferRelativeResize="0"/>
          <p:nvPr/>
        </p:nvPicPr>
        <p:blipFill rotWithShape="1">
          <a:blip r:embed="rId3">
            <a:alphaModFix/>
          </a:blip>
          <a:srcRect/>
          <a:stretch/>
        </p:blipFill>
        <p:spPr>
          <a:xfrm>
            <a:off x="532375" y="3347675"/>
            <a:ext cx="4610975" cy="1537025"/>
          </a:xfrm>
          <a:prstGeom prst="rect">
            <a:avLst/>
          </a:prstGeom>
          <a:noFill/>
          <a:ln>
            <a:noFill/>
          </a:ln>
        </p:spPr>
      </p:pic>
      <p:sp>
        <p:nvSpPr>
          <p:cNvPr id="1223" name="Shape 1223"/>
          <p:cNvSpPr txBox="1">
            <a:spLocks noGrp="1"/>
          </p:cNvSpPr>
          <p:nvPr>
            <p:ph type="body" idx="1"/>
          </p:nvPr>
        </p:nvSpPr>
        <p:spPr>
          <a:xfrm>
            <a:off x="457200" y="1735150"/>
            <a:ext cx="55292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[Meneveaux17] uses Facet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Exact Fresnel and interface multiple reflection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for real-time</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sp>
        <p:nvSpPr>
          <p:cNvPr id="1224" name="Shape 122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p:txBody>
      </p:sp>
      <p:sp>
        <p:nvSpPr>
          <p:cNvPr id="1225" name="Shape 1225"/>
          <p:cNvSpPr txBox="1"/>
          <p:nvPr/>
        </p:nvSpPr>
        <p:spPr>
          <a:xfrm>
            <a:off x="-73450" y="4891100"/>
            <a:ext cx="8489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pic>
        <p:nvPicPr>
          <p:cNvPr id="1226" name="Shape 1226"/>
          <p:cNvPicPr preferRelativeResize="0"/>
          <p:nvPr/>
        </p:nvPicPr>
        <p:blipFill rotWithShape="1">
          <a:blip r:embed="rId4">
            <a:alphaModFix/>
          </a:blip>
          <a:srcRect/>
          <a:stretch/>
        </p:blipFill>
        <p:spPr>
          <a:xfrm>
            <a:off x="5764050" y="1803949"/>
            <a:ext cx="2984287" cy="515100"/>
          </a:xfrm>
          <a:prstGeom prst="rect">
            <a:avLst/>
          </a:prstGeom>
          <a:noFill/>
          <a:ln>
            <a:noFill/>
          </a:ln>
        </p:spPr>
      </p:pic>
      <p:pic>
        <p:nvPicPr>
          <p:cNvPr id="1227" name="Shape 1227"/>
          <p:cNvPicPr preferRelativeResize="0"/>
          <p:nvPr/>
        </p:nvPicPr>
        <p:blipFill rotWithShape="1">
          <a:blip r:embed="rId5">
            <a:alphaModFix/>
          </a:blip>
          <a:srcRect/>
          <a:stretch/>
        </p:blipFill>
        <p:spPr>
          <a:xfrm>
            <a:off x="5330842" y="3119076"/>
            <a:ext cx="3751360" cy="972000"/>
          </a:xfrm>
          <a:prstGeom prst="rect">
            <a:avLst/>
          </a:prstGeom>
          <a:noFill/>
          <a:ln>
            <a:noFill/>
          </a:ln>
        </p:spPr>
      </p:pic>
      <p:pic>
        <p:nvPicPr>
          <p:cNvPr id="1228" name="Shape 1228"/>
          <p:cNvPicPr preferRelativeResize="0"/>
          <p:nvPr/>
        </p:nvPicPr>
        <p:blipFill rotWithShape="1">
          <a:blip r:embed="rId6">
            <a:alphaModFix/>
          </a:blip>
          <a:srcRect/>
          <a:stretch/>
        </p:blipFill>
        <p:spPr>
          <a:xfrm>
            <a:off x="6650253" y="2534300"/>
            <a:ext cx="1112558" cy="30342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Shape 85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57" name="Shape 857"/>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But what does “physically-based” actually mean?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Derive from light-matter interaction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Follow physical rules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Energy conservation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Have representation with metrics in real world</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i.e geometry with measurable properties</a:t>
            </a:r>
          </a:p>
          <a:p>
            <a:pPr marL="914400" marR="0" lvl="1"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Lighting and material are separated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Shape 123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p:txBody>
      </p:sp>
      <p:sp>
        <p:nvSpPr>
          <p:cNvPr id="1234" name="Shape 1234"/>
          <p:cNvSpPr txBox="1">
            <a:spLocks noGrp="1"/>
          </p:cNvSpPr>
          <p:nvPr>
            <p:ph type="body" idx="1"/>
          </p:nvPr>
        </p:nvSpPr>
        <p:spPr>
          <a:xfrm>
            <a:off x="457200" y="1735150"/>
            <a:ext cx="8075099" cy="8048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[Meneveaux17] non real-time approximation provided for anisotropic Beckmann with uncorrelated smith diffuse</a:t>
            </a:r>
          </a:p>
        </p:txBody>
      </p:sp>
      <p:sp>
        <p:nvSpPr>
          <p:cNvPr id="1235" name="Shape 1235"/>
          <p:cNvSpPr txBox="1"/>
          <p:nvPr/>
        </p:nvSpPr>
        <p:spPr>
          <a:xfrm>
            <a:off x="-73450" y="4891100"/>
            <a:ext cx="8489399"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pic>
        <p:nvPicPr>
          <p:cNvPr id="1236" name="Shape 1236"/>
          <p:cNvPicPr preferRelativeResize="0"/>
          <p:nvPr/>
        </p:nvPicPr>
        <p:blipFill rotWithShape="1">
          <a:blip r:embed="rId3">
            <a:alphaModFix/>
          </a:blip>
          <a:srcRect/>
          <a:stretch/>
        </p:blipFill>
        <p:spPr>
          <a:xfrm>
            <a:off x="2403824" y="2691500"/>
            <a:ext cx="4096699" cy="2123399"/>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Shape 124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242" name="Shape 1242"/>
          <p:cNvSpPr txBox="1">
            <a:spLocks noGrp="1"/>
          </p:cNvSpPr>
          <p:nvPr>
            <p:ph type="body" idx="1"/>
          </p:nvPr>
        </p:nvSpPr>
        <p:spPr>
          <a:xfrm>
            <a:off x="457200" y="1735150"/>
            <a:ext cx="83510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Previous approaches use Specular + Diffuse as a BRDF for physical representation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Specular and diffuse use same roughness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latin typeface="Arial"/>
                <a:ea typeface="Arial"/>
                <a:cs typeface="Arial"/>
                <a:sym typeface="Arial"/>
              </a:rPr>
              <a:t>Convenient for games since it has fewer </a:t>
            </a:r>
            <a:r>
              <a:rPr lang="en-US" sz="2000" b="0" i="0" u="none" strike="noStrike" cap="none" dirty="0" smtClean="0">
                <a:solidFill>
                  <a:schemeClr val="dk1"/>
                </a:solidFill>
                <a:latin typeface="Arial"/>
                <a:ea typeface="Arial"/>
                <a:cs typeface="Arial"/>
                <a:sym typeface="Arial"/>
              </a:rPr>
              <a:t>parameters</a:t>
            </a:r>
          </a:p>
          <a:p>
            <a:pPr marL="1371600" marR="0" lvl="2" indent="-228600" algn="l" rtl="0">
              <a:lnSpc>
                <a:spcPct val="100000"/>
              </a:lnSpc>
              <a:spcBef>
                <a:spcPts val="0"/>
              </a:spcBef>
              <a:spcAft>
                <a:spcPts val="0"/>
              </a:spcAft>
              <a:buClr>
                <a:schemeClr val="dk1"/>
              </a:buClr>
              <a:buSzPct val="100000"/>
              <a:buFont typeface="Arial"/>
              <a:buChar char="•"/>
            </a:pPr>
            <a:r>
              <a:rPr lang="en-US" dirty="0" smtClean="0"/>
              <a:t>Don’t match </a:t>
            </a:r>
            <a:r>
              <a:rPr lang="en-US" dirty="0" smtClean="0"/>
              <a:t>most of r</a:t>
            </a:r>
            <a:r>
              <a:rPr lang="en-US" dirty="0" smtClean="0"/>
              <a:t>eal world surface representation</a:t>
            </a:r>
            <a:endParaRPr lang="en-US" sz="2000" b="0" i="0" u="none" strike="noStrike" cap="none" dirty="0">
              <a:solidFill>
                <a:schemeClr val="dk1"/>
              </a:solidFill>
              <a:latin typeface="Arial"/>
              <a:ea typeface="Arial"/>
              <a:cs typeface="Arial"/>
              <a:sym typeface="Arial"/>
            </a:endParaRPr>
          </a:p>
        </p:txBody>
      </p:sp>
      <p:pic>
        <p:nvPicPr>
          <p:cNvPr id="1243" name="Shape 1243"/>
          <p:cNvPicPr preferRelativeResize="0"/>
          <p:nvPr/>
        </p:nvPicPr>
        <p:blipFill rotWithShape="1">
          <a:blip r:embed="rId3">
            <a:alphaModFix/>
          </a:blip>
          <a:srcRect/>
          <a:stretch/>
        </p:blipFill>
        <p:spPr>
          <a:xfrm>
            <a:off x="6831800" y="3508625"/>
            <a:ext cx="2175600" cy="897000"/>
          </a:xfrm>
          <a:prstGeom prst="rect">
            <a:avLst/>
          </a:prstGeom>
          <a:noFill/>
          <a:ln>
            <a:noFill/>
          </a:ln>
        </p:spPr>
      </p:pic>
      <p:sp>
        <p:nvSpPr>
          <p:cNvPr id="1244" name="Shape 1244"/>
          <p:cNvSpPr txBox="1"/>
          <p:nvPr/>
        </p:nvSpPr>
        <p:spPr>
          <a:xfrm>
            <a:off x="0" y="4819450"/>
            <a:ext cx="8489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More physical diffuse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250" name="Shape 1250"/>
          <p:cNvSpPr txBox="1">
            <a:spLocks noGrp="1"/>
          </p:cNvSpPr>
          <p:nvPr>
            <p:ph type="body" idx="1"/>
          </p:nvPr>
        </p:nvSpPr>
        <p:spPr>
          <a:xfrm>
            <a:off x="457200" y="1735150"/>
            <a:ext cx="8351099" cy="2716199"/>
          </a:xfrm>
          <a:prstGeom prst="rect">
            <a:avLst/>
          </a:prstGeom>
          <a:noFill/>
          <a:ln>
            <a:noFill/>
          </a:ln>
        </p:spPr>
        <p:txBody>
          <a:bodyPr lIns="91425" tIns="91425" rIns="91425" bIns="91425" anchor="t" anchorCtr="0">
            <a:noAutofit/>
          </a:bodyPr>
          <a:lstStyle/>
          <a:p>
            <a:pPr marL="457200" lvl="0" indent="-76200" rtl="0">
              <a:spcBef>
                <a:spcPts val="0"/>
              </a:spcBef>
              <a:buChar char="•"/>
            </a:pPr>
            <a:r>
              <a:rPr lang="en-US" dirty="0"/>
              <a:t>Specular BRDF on top of diffuse BRDF instead ?</a:t>
            </a:r>
          </a:p>
          <a:p>
            <a:pPr marL="914400" lvl="1" indent="-76200" rtl="0">
              <a:spcBef>
                <a:spcPts val="0"/>
              </a:spcBef>
              <a:buChar char="•"/>
            </a:pPr>
            <a:r>
              <a:rPr lang="en-US" dirty="0"/>
              <a:t>Fresnel term is not in Facet BRDF but between the BRDF layers</a:t>
            </a:r>
          </a:p>
          <a:p>
            <a:pPr marL="1371600" lvl="2" indent="-101600" rtl="0">
              <a:spcBef>
                <a:spcPts val="0"/>
              </a:spcBef>
              <a:buChar char="•"/>
            </a:pPr>
            <a:r>
              <a:rPr lang="en-US" dirty="0"/>
              <a:t>Separate roughness</a:t>
            </a:r>
          </a:p>
          <a:p>
            <a:pPr marL="1828800" lvl="3" indent="-114300" rtl="0">
              <a:spcBef>
                <a:spcPts val="0"/>
              </a:spcBef>
              <a:buChar char="•"/>
            </a:pPr>
            <a:r>
              <a:rPr lang="en-US" dirty="0"/>
              <a:t>More control for the artists</a:t>
            </a:r>
          </a:p>
          <a:p>
            <a:pPr marL="1371600" lvl="2" indent="-101600" rtl="0">
              <a:spcBef>
                <a:spcPts val="0"/>
              </a:spcBef>
              <a:buChar char="•"/>
            </a:pPr>
            <a:r>
              <a:rPr lang="en-US" dirty="0"/>
              <a:t>Common in VFX industry</a:t>
            </a:r>
          </a:p>
          <a:p>
            <a:pPr marL="914400" lvl="1" indent="-76200" rtl="0">
              <a:spcBef>
                <a:spcPts val="0"/>
              </a:spcBef>
              <a:buChar char="•"/>
            </a:pPr>
            <a:r>
              <a:rPr lang="en-US" dirty="0"/>
              <a:t>Find efficient </a:t>
            </a:r>
            <a:r>
              <a:rPr lang="en-US" dirty="0" smtClean="0"/>
              <a:t>approximation for anisotropic </a:t>
            </a:r>
            <a:r>
              <a:rPr lang="en-US" dirty="0"/>
              <a:t>Height-Correlated GGX diffuse BRDF with correct Fresnel interface with Specular BRDF ?</a:t>
            </a:r>
          </a:p>
        </p:txBody>
      </p:sp>
      <p:sp>
        <p:nvSpPr>
          <p:cNvPr id="1251" name="Shape 1251"/>
          <p:cNvSpPr txBox="1"/>
          <p:nvPr/>
        </p:nvSpPr>
        <p:spPr>
          <a:xfrm>
            <a:off x="0" y="4819450"/>
            <a:ext cx="84894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“Rendering Rough Opaque Materials with Interfaced Lambertian Microfacets, D. Meneveaux, 2017</a:t>
            </a:r>
          </a:p>
        </p:txBody>
      </p:sp>
      <p:pic>
        <p:nvPicPr>
          <p:cNvPr id="1252" name="Shape 1252"/>
          <p:cNvPicPr preferRelativeResize="0"/>
          <p:nvPr/>
        </p:nvPicPr>
        <p:blipFill rotWithShape="1">
          <a:blip r:embed="rId3">
            <a:alphaModFix/>
          </a:blip>
          <a:srcRect/>
          <a:stretch/>
        </p:blipFill>
        <p:spPr>
          <a:xfrm>
            <a:off x="6210900" y="2734936"/>
            <a:ext cx="2133000" cy="89700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Shape 125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258" name="Shape 1258"/>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NDF shape</a:t>
            </a:r>
          </a:p>
          <a:p>
            <a:pPr marL="1371600" marR="0" lvl="2" indent="-22860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Multiscale</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Multiple scattering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Iridescence / Thin-film</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Shape 126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anisotropy</a:t>
            </a:r>
          </a:p>
        </p:txBody>
      </p:sp>
      <p:sp>
        <p:nvSpPr>
          <p:cNvPr id="1264" name="Shape 1264"/>
          <p:cNvSpPr txBox="1">
            <a:spLocks noGrp="1"/>
          </p:cNvSpPr>
          <p:nvPr>
            <p:ph type="body" idx="1"/>
          </p:nvPr>
        </p:nvSpPr>
        <p:spPr>
          <a:xfrm>
            <a:off x="457200" y="1735150"/>
            <a:ext cx="8743200" cy="32390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Few game engines use the anisotropic GGX NDF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Requires tangent + extra roughness parameters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Roughness often remapped from anisotropy factor [Burley12]</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Visibility term must be derived from anisotropic NDF</a:t>
            </a:r>
          </a:p>
          <a:p>
            <a:pPr marL="1371600" marR="0" lvl="2" indent="-228600" algn="l" rtl="0">
              <a:lnSpc>
                <a:spcPct val="100000"/>
              </a:lnSpc>
              <a:spcBef>
                <a:spcPts val="0"/>
              </a:spcBef>
              <a:spcAft>
                <a:spcPts val="0"/>
              </a:spcAft>
              <a:buClr>
                <a:schemeClr val="dk1"/>
              </a:buClr>
              <a:buSzPct val="100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1265" name="Shape 1265"/>
          <p:cNvPicPr preferRelativeResize="0"/>
          <p:nvPr/>
        </p:nvPicPr>
        <p:blipFill rotWithShape="1">
          <a:blip r:embed="rId3">
            <a:alphaModFix/>
          </a:blip>
          <a:srcRect/>
          <a:stretch/>
        </p:blipFill>
        <p:spPr>
          <a:xfrm>
            <a:off x="6097398" y="3633948"/>
            <a:ext cx="2560650" cy="1285450"/>
          </a:xfrm>
          <a:prstGeom prst="rect">
            <a:avLst/>
          </a:prstGeom>
          <a:noFill/>
          <a:ln>
            <a:noFill/>
          </a:ln>
        </p:spPr>
      </p:pic>
      <p:grpSp>
        <p:nvGrpSpPr>
          <p:cNvPr id="1266" name="Shape 1266"/>
          <p:cNvGrpSpPr/>
          <p:nvPr/>
        </p:nvGrpSpPr>
        <p:grpSpPr>
          <a:xfrm>
            <a:off x="1147232" y="3318953"/>
            <a:ext cx="4480302" cy="1817361"/>
            <a:chOff x="1261524" y="2990449"/>
            <a:chExt cx="4721574" cy="2024012"/>
          </a:xfrm>
        </p:grpSpPr>
        <p:pic>
          <p:nvPicPr>
            <p:cNvPr id="1267" name="Shape 1267"/>
            <p:cNvPicPr preferRelativeResize="0"/>
            <p:nvPr/>
          </p:nvPicPr>
          <p:blipFill rotWithShape="1">
            <a:blip r:embed="rId4">
              <a:alphaModFix/>
            </a:blip>
            <a:srcRect/>
            <a:stretch/>
          </p:blipFill>
          <p:spPr>
            <a:xfrm>
              <a:off x="2198496" y="4543398"/>
              <a:ext cx="1015651" cy="440123"/>
            </a:xfrm>
            <a:prstGeom prst="rect">
              <a:avLst/>
            </a:prstGeom>
            <a:noFill/>
            <a:ln>
              <a:noFill/>
            </a:ln>
          </p:spPr>
        </p:pic>
        <p:pic>
          <p:nvPicPr>
            <p:cNvPr id="1268" name="Shape 1268"/>
            <p:cNvPicPr preferRelativeResize="0"/>
            <p:nvPr/>
          </p:nvPicPr>
          <p:blipFill rotWithShape="1">
            <a:blip r:embed="rId5">
              <a:alphaModFix/>
            </a:blip>
            <a:srcRect/>
            <a:stretch/>
          </p:blipFill>
          <p:spPr>
            <a:xfrm>
              <a:off x="3554430" y="4512462"/>
              <a:ext cx="2110732" cy="501999"/>
            </a:xfrm>
            <a:prstGeom prst="rect">
              <a:avLst/>
            </a:prstGeom>
            <a:noFill/>
            <a:ln>
              <a:noFill/>
            </a:ln>
          </p:spPr>
        </p:pic>
        <p:pic>
          <p:nvPicPr>
            <p:cNvPr id="1269" name="Shape 1269"/>
            <p:cNvPicPr preferRelativeResize="0"/>
            <p:nvPr/>
          </p:nvPicPr>
          <p:blipFill rotWithShape="1">
            <a:blip r:embed="rId6">
              <a:alphaModFix/>
            </a:blip>
            <a:srcRect/>
            <a:stretch/>
          </p:blipFill>
          <p:spPr>
            <a:xfrm>
              <a:off x="1261524" y="2990449"/>
              <a:ext cx="4721574" cy="1485899"/>
            </a:xfrm>
            <a:prstGeom prst="rect">
              <a:avLst/>
            </a:prstGeom>
            <a:noFill/>
            <a:ln>
              <a:noFill/>
            </a:ln>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anisotropy</a:t>
            </a:r>
          </a:p>
        </p:txBody>
      </p:sp>
      <p:pic>
        <p:nvPicPr>
          <p:cNvPr id="1275" name="Shape 1275"/>
          <p:cNvPicPr preferRelativeResize="0"/>
          <p:nvPr/>
        </p:nvPicPr>
        <p:blipFill rotWithShape="1">
          <a:blip r:embed="rId3">
            <a:alphaModFix/>
          </a:blip>
          <a:srcRect/>
          <a:stretch/>
        </p:blipFill>
        <p:spPr>
          <a:xfrm>
            <a:off x="814199" y="2089600"/>
            <a:ext cx="8177398" cy="2809024"/>
          </a:xfrm>
          <a:prstGeom prst="rect">
            <a:avLst/>
          </a:prstGeom>
          <a:noFill/>
          <a:ln>
            <a:noFill/>
          </a:ln>
        </p:spPr>
      </p:pic>
      <p:sp>
        <p:nvSpPr>
          <p:cNvPr id="1276" name="Shape 1276"/>
          <p:cNvSpPr txBox="1">
            <a:spLocks noGrp="1"/>
          </p:cNvSpPr>
          <p:nvPr>
            <p:ph type="body" idx="1"/>
          </p:nvPr>
        </p:nvSpPr>
        <p:spPr>
          <a:xfrm>
            <a:off x="457200" y="1735150"/>
            <a:ext cx="8177400" cy="2716199"/>
          </a:xfrm>
          <a:prstGeom prst="rect">
            <a:avLst/>
          </a:prstGeom>
          <a:noFill/>
          <a:ln>
            <a:noFill/>
          </a:ln>
        </p:spPr>
        <p:txBody>
          <a:bodyPr lIns="91425" tIns="91425" rIns="91425" bIns="91425" anchor="t" anchorCtr="0">
            <a:noAutofit/>
          </a:bodyPr>
          <a:lstStyle/>
          <a:p>
            <a:pPr marL="179999" marR="0" lvl="0" indent="112100" algn="l" rtl="0">
              <a:lnSpc>
                <a:spcPct val="100000"/>
              </a:lnSpc>
              <a:spcBef>
                <a:spcPts val="0"/>
              </a:spcBef>
              <a:spcAft>
                <a:spcPts val="0"/>
              </a:spcAft>
              <a:buClr>
                <a:schemeClr val="dk1"/>
              </a:buClr>
              <a:buSzPct val="25000"/>
              <a:buFont typeface="Arial"/>
              <a:buNone/>
            </a:pPr>
            <a:r>
              <a:rPr lang="en-US" sz="1200" b="0" i="0" u="none" strike="noStrike" cap="none">
                <a:solidFill>
                  <a:schemeClr val="dk1"/>
                </a:solidFill>
                <a:latin typeface="Arial"/>
                <a:ea typeface="Arial"/>
                <a:cs typeface="Arial"/>
                <a:sym typeface="Arial"/>
              </a:rPr>
              <a:t>After simplification (Height correlated visibility term: G pre divide by (4.0 * NdotL * NdotV)) [McAuley15]</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80"/>
        <p:cNvGrpSpPr/>
        <p:nvPr/>
      </p:nvGrpSpPr>
      <p:grpSpPr>
        <a:xfrm>
          <a:off x="0" y="0"/>
          <a:ext cx="0" cy="0"/>
          <a:chOff x="0" y="0"/>
          <a:chExt cx="0" cy="0"/>
        </a:xfrm>
      </p:grpSpPr>
      <p:sp>
        <p:nvSpPr>
          <p:cNvPr id="1281" name="Shape 128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anisotropy</a:t>
            </a:r>
          </a:p>
        </p:txBody>
      </p:sp>
      <p:sp>
        <p:nvSpPr>
          <p:cNvPr id="1282" name="Shape 1282"/>
          <p:cNvSpPr txBox="1">
            <a:spLocks noGrp="1"/>
          </p:cNvSpPr>
          <p:nvPr>
            <p:ph type="body" idx="1"/>
          </p:nvPr>
        </p:nvSpPr>
        <p:spPr>
          <a:xfrm>
            <a:off x="457200" y="1735150"/>
            <a:ext cx="8686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Lighting coherency is very hard: Dimensionality</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Games use a normal vector hack [Revie11][</a:t>
            </a:r>
            <a:r>
              <a:rPr lang="en-US" sz="2400" b="0" i="0" u="none" strike="noStrike" cap="none" dirty="0" smtClean="0">
                <a:solidFill>
                  <a:schemeClr val="dk1"/>
                </a:solidFill>
                <a:latin typeface="Arial"/>
                <a:ea typeface="Arial"/>
                <a:cs typeface="Arial"/>
                <a:sym typeface="Arial"/>
              </a:rPr>
              <a:t>McAuley15</a:t>
            </a:r>
            <a:r>
              <a:rPr lang="en-US" dirty="0"/>
              <a:t>]</a:t>
            </a:r>
            <a:endParaRPr lang="en-US" sz="2400" b="0" i="0" u="none" strike="noStrike" cap="none" dirty="0">
              <a:solidFill>
                <a:schemeClr val="dk1"/>
              </a:solidFill>
              <a:latin typeface="Arial"/>
              <a:ea typeface="Arial"/>
              <a:cs typeface="Arial"/>
              <a:sym typeface="Arial"/>
            </a:endParaRPr>
          </a:p>
        </p:txBody>
      </p:sp>
      <p:pic>
        <p:nvPicPr>
          <p:cNvPr id="1283" name="Shape 1283"/>
          <p:cNvPicPr preferRelativeResize="0"/>
          <p:nvPr/>
        </p:nvPicPr>
        <p:blipFill rotWithShape="1">
          <a:blip r:embed="rId3">
            <a:alphaModFix/>
          </a:blip>
          <a:srcRect/>
          <a:stretch/>
        </p:blipFill>
        <p:spPr>
          <a:xfrm>
            <a:off x="2504824" y="2905674"/>
            <a:ext cx="4571623" cy="2237824"/>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anisotropy</a:t>
            </a:r>
          </a:p>
        </p:txBody>
      </p:sp>
      <p:sp>
        <p:nvSpPr>
          <p:cNvPr id="1289" name="Shape 1289"/>
          <p:cNvSpPr txBox="1">
            <a:spLocks noGrp="1"/>
          </p:cNvSpPr>
          <p:nvPr>
            <p:ph type="body" idx="1"/>
          </p:nvPr>
        </p:nvSpPr>
        <p:spPr>
          <a:xfrm>
            <a:off x="457200" y="1735138"/>
            <a:ext cx="822835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But it is far from the reference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Need a better hack</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And with the current hack highlights move with the camera</a:t>
            </a:r>
          </a:p>
        </p:txBody>
      </p:sp>
      <p:pic>
        <p:nvPicPr>
          <p:cNvPr id="1290" name="Shape 1290"/>
          <p:cNvPicPr preferRelativeResize="0"/>
          <p:nvPr/>
        </p:nvPicPr>
        <p:blipFill rotWithShape="1">
          <a:blip r:embed="rId3">
            <a:alphaModFix/>
          </a:blip>
          <a:srcRect/>
          <a:stretch/>
        </p:blipFill>
        <p:spPr>
          <a:xfrm>
            <a:off x="2504824" y="2905674"/>
            <a:ext cx="4571603" cy="2237824"/>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Shape 169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Specular anisotropy - Hack</a:t>
            </a:r>
          </a:p>
        </p:txBody>
      </p:sp>
      <p:pic>
        <p:nvPicPr>
          <p:cNvPr id="1694" name="Shape 1694"/>
          <p:cNvPicPr preferRelativeResize="0"/>
          <p:nvPr/>
        </p:nvPicPr>
        <p:blipFill rotWithShape="1">
          <a:blip r:embed="rId3">
            <a:alphaModFix/>
          </a:blip>
          <a:srcRect/>
          <a:stretch/>
        </p:blipFill>
        <p:spPr>
          <a:xfrm>
            <a:off x="1967611" y="1950927"/>
            <a:ext cx="4865875" cy="2459646"/>
          </a:xfrm>
          <a:prstGeom prst="rect">
            <a:avLst/>
          </a:prstGeom>
          <a:noFill/>
          <a:ln>
            <a:noFill/>
          </a:ln>
        </p:spPr>
      </p:pic>
    </p:spTree>
    <p:extLst>
      <p:ext uri="{BB962C8B-B14F-4D97-AF65-F5344CB8AC3E}">
        <p14:creationId xmlns:p14="http://schemas.microsoft.com/office/powerpoint/2010/main" val="2749799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Shape 169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Specular anisotropy - Ref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pic>
        <p:nvPicPr>
          <p:cNvPr id="1700" name="Shape 1700"/>
          <p:cNvPicPr preferRelativeResize="0"/>
          <p:nvPr/>
        </p:nvPicPr>
        <p:blipFill rotWithShape="1">
          <a:blip r:embed="rId3">
            <a:alphaModFix/>
          </a:blip>
          <a:srcRect/>
          <a:stretch/>
        </p:blipFill>
        <p:spPr>
          <a:xfrm>
            <a:off x="1990099" y="1554999"/>
            <a:ext cx="5099898" cy="3532024"/>
          </a:xfrm>
          <a:prstGeom prst="rect">
            <a:avLst/>
          </a:prstGeom>
          <a:noFill/>
          <a:ln>
            <a:noFill/>
          </a:ln>
        </p:spPr>
      </p:pic>
      <p:sp>
        <p:nvSpPr>
          <p:cNvPr id="1701" name="Shape 1701"/>
          <p:cNvSpPr txBox="1">
            <a:spLocks noGrp="1"/>
          </p:cNvSpPr>
          <p:nvPr>
            <p:ph type="body" idx="1"/>
          </p:nvPr>
        </p:nvSpPr>
        <p:spPr>
          <a:xfrm>
            <a:off x="1559850" y="1716013"/>
            <a:ext cx="7390799" cy="27161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179999" marR="0" lvl="0" indent="11210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27030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Shape 86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63" name="Shape 86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Everything is PBR nowaday</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engines</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D9D9D9"/>
                </a:solidFill>
                <a:latin typeface="Arial"/>
                <a:ea typeface="Arial"/>
                <a:cs typeface="Arial"/>
                <a:sym typeface="Arial"/>
              </a:rPr>
              <a:t>PBR materials</a:t>
            </a:r>
          </a:p>
          <a:p>
            <a:pPr marL="914400" marR="0" lvl="1" indent="-2286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PBR textures</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lighting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PBR beers</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is a physically based texture?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Shape 129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more control</a:t>
            </a:r>
          </a:p>
        </p:txBody>
      </p:sp>
      <p:sp>
        <p:nvSpPr>
          <p:cNvPr id="1296" name="Shape 1296"/>
          <p:cNvSpPr txBox="1">
            <a:spLocks noGrp="1"/>
          </p:cNvSpPr>
          <p:nvPr>
            <p:ph type="body" idx="1"/>
          </p:nvPr>
        </p:nvSpPr>
        <p:spPr>
          <a:xfrm>
            <a:off x="457200" y="1735150"/>
            <a:ext cx="8093999"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Generalized Trowbridge &amp; Reitz (GTR) [Burley12]</a:t>
            </a:r>
          </a:p>
          <a:p>
            <a:pPr marL="1028700" lvl="1" indent="-342900" rtl="0">
              <a:spcBef>
                <a:spcPts val="0"/>
              </a:spcBef>
              <a:buFont typeface="Arial" panose="020B0604020202020204" pitchFamily="34" charset="0"/>
              <a:buChar char="•"/>
            </a:pPr>
            <a:r>
              <a:rPr lang="en-US" dirty="0"/>
              <a:t>𝛄 [0..10], match GGX for 𝛄 = 2, singularity at 𝛄 = 1</a:t>
            </a:r>
          </a:p>
          <a:p>
            <a:pPr marL="1028700" lvl="1" indent="-342900" rtl="0">
              <a:spcBef>
                <a:spcPts val="0"/>
              </a:spcBef>
              <a:buFont typeface="Arial" panose="020B0604020202020204" pitchFamily="34" charset="0"/>
              <a:buChar char="•"/>
            </a:pPr>
            <a:r>
              <a:rPr lang="en-US" dirty="0"/>
              <a:t>Not shape-invariant</a:t>
            </a:r>
          </a:p>
          <a:p>
            <a:pPr marL="1028700" lvl="1" indent="-342900" rtl="0">
              <a:spcBef>
                <a:spcPts val="0"/>
              </a:spcBef>
              <a:buFont typeface="Arial" panose="020B0604020202020204" pitchFamily="34" charset="0"/>
              <a:buChar char="•"/>
            </a:pPr>
            <a:r>
              <a:rPr lang="en-US" dirty="0"/>
              <a:t>Shadowing-Masking function is hard to derive</a:t>
            </a:r>
          </a:p>
          <a:p>
            <a:pPr marL="1485900" lvl="2" indent="-342900" rtl="0">
              <a:spcBef>
                <a:spcPts val="0"/>
              </a:spcBef>
              <a:buFont typeface="Arial" panose="020B0604020202020204" pitchFamily="34" charset="0"/>
              <a:buChar char="•"/>
            </a:pPr>
            <a:r>
              <a:rPr lang="en-US" dirty="0"/>
              <a:t>Discrete value of 𝛄 in (0, 4] spline interpolated [Dimov15] for height-correlated visibility term</a:t>
            </a:r>
          </a:p>
        </p:txBody>
      </p:sp>
      <p:pic>
        <p:nvPicPr>
          <p:cNvPr id="1297" name="Shape 1297"/>
          <p:cNvPicPr preferRelativeResize="0"/>
          <p:nvPr/>
        </p:nvPicPr>
        <p:blipFill rotWithShape="1">
          <a:blip r:embed="rId3">
            <a:alphaModFix/>
          </a:blip>
          <a:srcRect/>
          <a:stretch/>
        </p:blipFill>
        <p:spPr>
          <a:xfrm>
            <a:off x="297737" y="4032425"/>
            <a:ext cx="5382123" cy="729925"/>
          </a:xfrm>
          <a:prstGeom prst="rect">
            <a:avLst/>
          </a:prstGeom>
          <a:noFill/>
          <a:ln>
            <a:noFill/>
          </a:ln>
        </p:spPr>
      </p:pic>
      <p:pic>
        <p:nvPicPr>
          <p:cNvPr id="1298" name="Shape 1298"/>
          <p:cNvPicPr preferRelativeResize="0"/>
          <p:nvPr/>
        </p:nvPicPr>
        <p:blipFill rotWithShape="1">
          <a:blip r:embed="rId4">
            <a:alphaModFix/>
          </a:blip>
          <a:srcRect/>
          <a:stretch/>
        </p:blipFill>
        <p:spPr>
          <a:xfrm>
            <a:off x="6264650" y="3875473"/>
            <a:ext cx="2376800" cy="1134175"/>
          </a:xfrm>
          <a:prstGeom prst="rect">
            <a:avLst/>
          </a:prstGeom>
          <a:noFill/>
          <a:ln>
            <a:noFill/>
          </a:ln>
        </p:spPr>
      </p:pic>
      <p:sp>
        <p:nvSpPr>
          <p:cNvPr id="1299" name="Shape 1299"/>
          <p:cNvSpPr txBox="1"/>
          <p:nvPr/>
        </p:nvSpPr>
        <p:spPr>
          <a:xfrm>
            <a:off x="-28900" y="4838550"/>
            <a:ext cx="9015599" cy="48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Images from “Physically based shading at Disney”, B. Burley Siggraph 2012</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4" name="Shape 1304"/>
          <p:cNvPicPr preferRelativeResize="0"/>
          <p:nvPr/>
        </p:nvPicPr>
        <p:blipFill rotWithShape="1">
          <a:blip r:embed="rId3">
            <a:alphaModFix/>
          </a:blip>
          <a:srcRect/>
          <a:stretch/>
        </p:blipFill>
        <p:spPr>
          <a:xfrm>
            <a:off x="2443600" y="2277381"/>
            <a:ext cx="4340924" cy="2441774"/>
          </a:xfrm>
          <a:prstGeom prst="rect">
            <a:avLst/>
          </a:prstGeom>
          <a:noFill/>
          <a:ln>
            <a:noFill/>
          </a:ln>
        </p:spPr>
      </p:pic>
      <p:sp>
        <p:nvSpPr>
          <p:cNvPr id="1305" name="Shape 130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more control</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306" name="Shape 1306"/>
          <p:cNvSpPr txBox="1">
            <a:spLocks noGrp="1"/>
          </p:cNvSpPr>
          <p:nvPr>
            <p:ph type="body" idx="1"/>
          </p:nvPr>
        </p:nvSpPr>
        <p:spPr>
          <a:xfrm>
            <a:off x="457200" y="1735150"/>
            <a:ext cx="8602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GGX’s shadowing-masking term for everything</a:t>
            </a:r>
          </a:p>
        </p:txBody>
      </p:sp>
      <p:sp>
        <p:nvSpPr>
          <p:cNvPr id="1307" name="Shape 1307"/>
          <p:cNvSpPr txBox="1"/>
          <p:nvPr/>
        </p:nvSpPr>
        <p:spPr>
          <a:xfrm>
            <a:off x="128400" y="4792125"/>
            <a:ext cx="81392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https://labs.chaosgroup.com/index.php/rendering-rd/improvements-to-the-gtr-brdf/</a:t>
            </a:r>
          </a:p>
        </p:txBody>
      </p:sp>
      <p:cxnSp>
        <p:nvCxnSpPr>
          <p:cNvPr id="1308" name="Shape 1308"/>
          <p:cNvCxnSpPr/>
          <p:nvPr/>
        </p:nvCxnSpPr>
        <p:spPr>
          <a:xfrm>
            <a:off x="2494350" y="4810925"/>
            <a:ext cx="4352100" cy="0"/>
          </a:xfrm>
          <a:prstGeom prst="straightConnector1">
            <a:avLst/>
          </a:prstGeom>
          <a:noFill/>
          <a:ln w="9525" cap="flat" cmpd="sng">
            <a:solidFill>
              <a:srgbClr val="FF0000"/>
            </a:solidFill>
            <a:prstDash val="solid"/>
            <a:round/>
            <a:headEnd type="none" w="med" len="med"/>
            <a:tailEnd type="triangle" w="lg" len="lg"/>
          </a:ln>
        </p:spPr>
      </p:cxnSp>
      <p:sp>
        <p:nvSpPr>
          <p:cNvPr id="1309" name="Shape 1309"/>
          <p:cNvSpPr txBox="1"/>
          <p:nvPr/>
        </p:nvSpPr>
        <p:spPr>
          <a:xfrm>
            <a:off x="6416450" y="4552925"/>
            <a:ext cx="1771800" cy="412800"/>
          </a:xfrm>
          <a:prstGeom prst="rect">
            <a:avLst/>
          </a:prstGeom>
          <a:noFill/>
          <a:ln>
            <a:noFill/>
          </a:ln>
        </p:spPr>
        <p:txBody>
          <a:bodyPr lIns="91425" tIns="91425" rIns="91425" bIns="91425" anchor="t" anchorCtr="0">
            <a:noAutofit/>
          </a:bodyPr>
          <a:lstStyle/>
          <a:p>
            <a:pPr marL="45720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𝛄 [0.1 to 3.36]</a:t>
            </a:r>
          </a:p>
        </p:txBody>
      </p:sp>
      <p:cxnSp>
        <p:nvCxnSpPr>
          <p:cNvPr id="1310" name="Shape 1310"/>
          <p:cNvCxnSpPr/>
          <p:nvPr/>
        </p:nvCxnSpPr>
        <p:spPr>
          <a:xfrm rot="10800000">
            <a:off x="2287900" y="2442649"/>
            <a:ext cx="0" cy="2253600"/>
          </a:xfrm>
          <a:prstGeom prst="straightConnector1">
            <a:avLst/>
          </a:prstGeom>
          <a:noFill/>
          <a:ln w="9525" cap="flat" cmpd="sng">
            <a:solidFill>
              <a:srgbClr val="FF0000"/>
            </a:solidFill>
            <a:prstDash val="solid"/>
            <a:round/>
            <a:headEnd type="none" w="med" len="med"/>
            <a:tailEnd type="triangle" w="lg" len="lg"/>
          </a:ln>
        </p:spPr>
      </p:cxnSp>
      <p:sp>
        <p:nvSpPr>
          <p:cNvPr id="1311" name="Shape 1311"/>
          <p:cNvSpPr txBox="1"/>
          <p:nvPr/>
        </p:nvSpPr>
        <p:spPr>
          <a:xfrm>
            <a:off x="308600" y="2511550"/>
            <a:ext cx="1892400" cy="412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Roughness [0.7 to 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Shape 131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more control</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317" name="Shape 1317"/>
          <p:cNvSpPr txBox="1">
            <a:spLocks noGrp="1"/>
          </p:cNvSpPr>
          <p:nvPr>
            <p:ph type="body" idx="1"/>
          </p:nvPr>
        </p:nvSpPr>
        <p:spPr>
          <a:xfrm>
            <a:off x="457200" y="1735150"/>
            <a:ext cx="8602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Correct shadowing-masking term is important for rough objects</a:t>
            </a:r>
          </a:p>
        </p:txBody>
      </p:sp>
      <p:pic>
        <p:nvPicPr>
          <p:cNvPr id="1318" name="Shape 1318"/>
          <p:cNvPicPr preferRelativeResize="0"/>
          <p:nvPr/>
        </p:nvPicPr>
        <p:blipFill rotWithShape="1">
          <a:blip r:embed="rId3">
            <a:alphaModFix/>
          </a:blip>
          <a:srcRect/>
          <a:stretch/>
        </p:blipFill>
        <p:spPr>
          <a:xfrm>
            <a:off x="2443600" y="2277377"/>
            <a:ext cx="4340922" cy="2441770"/>
          </a:xfrm>
          <a:prstGeom prst="rect">
            <a:avLst/>
          </a:prstGeom>
          <a:noFill/>
          <a:ln>
            <a:noFill/>
          </a:ln>
        </p:spPr>
      </p:pic>
      <p:sp>
        <p:nvSpPr>
          <p:cNvPr id="1319" name="Shape 1319"/>
          <p:cNvSpPr txBox="1"/>
          <p:nvPr/>
        </p:nvSpPr>
        <p:spPr>
          <a:xfrm>
            <a:off x="128400" y="4792125"/>
            <a:ext cx="81392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https://labs.chaosgroup.com/index.php/rendering-rd/improvements-to-the-gtr-brdf/</a:t>
            </a:r>
          </a:p>
        </p:txBody>
      </p:sp>
      <p:cxnSp>
        <p:nvCxnSpPr>
          <p:cNvPr id="1320" name="Shape 1320"/>
          <p:cNvCxnSpPr/>
          <p:nvPr/>
        </p:nvCxnSpPr>
        <p:spPr>
          <a:xfrm>
            <a:off x="2494350" y="4810925"/>
            <a:ext cx="4352100" cy="0"/>
          </a:xfrm>
          <a:prstGeom prst="straightConnector1">
            <a:avLst/>
          </a:prstGeom>
          <a:noFill/>
          <a:ln w="9525" cap="flat" cmpd="sng">
            <a:solidFill>
              <a:srgbClr val="FF0000"/>
            </a:solidFill>
            <a:prstDash val="solid"/>
            <a:round/>
            <a:headEnd type="none" w="med" len="med"/>
            <a:tailEnd type="triangle" w="lg" len="lg"/>
          </a:ln>
        </p:spPr>
      </p:cxnSp>
      <p:sp>
        <p:nvSpPr>
          <p:cNvPr id="1321" name="Shape 1321"/>
          <p:cNvSpPr txBox="1"/>
          <p:nvPr/>
        </p:nvSpPr>
        <p:spPr>
          <a:xfrm>
            <a:off x="6416450" y="4552925"/>
            <a:ext cx="1771800" cy="412800"/>
          </a:xfrm>
          <a:prstGeom prst="rect">
            <a:avLst/>
          </a:prstGeom>
          <a:noFill/>
          <a:ln>
            <a:noFill/>
          </a:ln>
        </p:spPr>
        <p:txBody>
          <a:bodyPr lIns="91425" tIns="91425" rIns="91425" bIns="91425" anchor="t" anchorCtr="0">
            <a:noAutofit/>
          </a:bodyPr>
          <a:lstStyle/>
          <a:p>
            <a:pPr marL="457200" marR="0" lvl="0" indent="0" algn="l" rtl="0">
              <a:lnSpc>
                <a:spcPct val="100000"/>
              </a:lnSpc>
              <a:spcBef>
                <a:spcPts val="0"/>
              </a:spcBef>
              <a:spcAft>
                <a:spcPts val="0"/>
              </a:spcAft>
              <a:buClr>
                <a:schemeClr val="dk1"/>
              </a:buClr>
              <a:buSzPct val="25000"/>
              <a:buFont typeface="Arial"/>
              <a:buNone/>
            </a:pPr>
            <a:r>
              <a:rPr lang="en-US" sz="1400" b="0" i="0" u="none" strike="noStrike" cap="none">
                <a:solidFill>
                  <a:schemeClr val="dk1"/>
                </a:solidFill>
                <a:latin typeface="Arial"/>
                <a:ea typeface="Arial"/>
                <a:cs typeface="Arial"/>
                <a:sym typeface="Arial"/>
              </a:rPr>
              <a:t>𝛄 [0.1 to 3.36]</a:t>
            </a:r>
          </a:p>
        </p:txBody>
      </p:sp>
      <p:cxnSp>
        <p:nvCxnSpPr>
          <p:cNvPr id="1322" name="Shape 1322"/>
          <p:cNvCxnSpPr/>
          <p:nvPr/>
        </p:nvCxnSpPr>
        <p:spPr>
          <a:xfrm rot="10800000">
            <a:off x="2287900" y="2442649"/>
            <a:ext cx="0" cy="2253600"/>
          </a:xfrm>
          <a:prstGeom prst="straightConnector1">
            <a:avLst/>
          </a:prstGeom>
          <a:noFill/>
          <a:ln w="9525" cap="flat" cmpd="sng">
            <a:solidFill>
              <a:srgbClr val="FF0000"/>
            </a:solidFill>
            <a:prstDash val="solid"/>
            <a:round/>
            <a:headEnd type="none" w="med" len="med"/>
            <a:tailEnd type="triangle" w="lg" len="lg"/>
          </a:ln>
        </p:spPr>
      </p:cxnSp>
      <p:sp>
        <p:nvSpPr>
          <p:cNvPr id="1323" name="Shape 1323"/>
          <p:cNvSpPr txBox="1"/>
          <p:nvPr/>
        </p:nvSpPr>
        <p:spPr>
          <a:xfrm>
            <a:off x="308600" y="2511550"/>
            <a:ext cx="1892400" cy="412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Roughness [0.7 to 1]</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pic>
        <p:nvPicPr>
          <p:cNvPr id="1328" name="Shape 1328"/>
          <p:cNvPicPr preferRelativeResize="0"/>
          <p:nvPr/>
        </p:nvPicPr>
        <p:blipFill rotWithShape="1">
          <a:blip r:embed="rId3">
            <a:alphaModFix/>
          </a:blip>
          <a:srcRect/>
          <a:stretch/>
        </p:blipFill>
        <p:spPr>
          <a:xfrm>
            <a:off x="5007357" y="2676416"/>
            <a:ext cx="3525329" cy="1623319"/>
          </a:xfrm>
          <a:prstGeom prst="rect">
            <a:avLst/>
          </a:prstGeom>
          <a:noFill/>
          <a:ln>
            <a:noFill/>
          </a:ln>
        </p:spPr>
      </p:pic>
      <p:sp>
        <p:nvSpPr>
          <p:cNvPr id="1329" name="Shape 132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more control</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330" name="Shape 1330"/>
          <p:cNvSpPr txBox="1">
            <a:spLocks noGrp="1"/>
          </p:cNvSpPr>
          <p:nvPr>
            <p:ph type="body" idx="1"/>
          </p:nvPr>
        </p:nvSpPr>
        <p:spPr>
          <a:xfrm>
            <a:off x="457200" y="1735150"/>
            <a:ext cx="83552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Bivariate Student-T distribution (STD) [Ribardiere17]</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𝛄 [1.5, 40], Include GGX (𝛄=2), Beckmann (𝛄 = 40), singularity at 𝛄 = 1.5</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Shape-invariant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Analytic G2 term</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Cons</a:t>
            </a:r>
          </a:p>
          <a:p>
            <a:pPr marL="1094400" marR="0" lvl="2" indent="-230799"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Not real-time</a:t>
            </a:r>
          </a:p>
          <a:p>
            <a:pPr marL="1094400" marR="0" lvl="2" indent="-230799"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Low interest for Beckmann shape vs GGX shape</a:t>
            </a:r>
          </a:p>
          <a:p>
            <a:pPr marL="1094400" marR="0" lvl="2" indent="-230799"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Peak/Longer tail control less interesting than GTR</a:t>
            </a:r>
          </a:p>
          <a:p>
            <a:pPr marL="1371600" marR="0" lvl="2" indent="-228600" algn="l" rtl="0">
              <a:lnSpc>
                <a:spcPct val="100000"/>
              </a:lnSpc>
              <a:spcBef>
                <a:spcPts val="0"/>
              </a:spcBef>
              <a:spcAft>
                <a:spcPts val="0"/>
              </a:spcAft>
              <a:buClr>
                <a:schemeClr val="dk1"/>
              </a:buClr>
              <a:buSzPct val="100000"/>
              <a:buFont typeface="Arial"/>
              <a:buNone/>
            </a:pPr>
            <a:endParaRPr sz="2000" b="0" i="0" u="none" strike="noStrike" cap="none">
              <a:solidFill>
                <a:schemeClr val="dk1"/>
              </a:solidFill>
              <a:latin typeface="Arial"/>
              <a:ea typeface="Arial"/>
              <a:cs typeface="Arial"/>
              <a:sym typeface="Arial"/>
            </a:endParaRPr>
          </a:p>
        </p:txBody>
      </p:sp>
      <p:sp>
        <p:nvSpPr>
          <p:cNvPr id="1331" name="Shape 1331"/>
          <p:cNvSpPr txBox="1"/>
          <p:nvPr/>
        </p:nvSpPr>
        <p:spPr>
          <a:xfrm>
            <a:off x="-76200" y="4882175"/>
            <a:ext cx="8355299" cy="42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STD: Student’s t-Distribution of Slopes for Microfacet Based BSDFs”, M. Ribardière,  eurographics 2017</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pic>
        <p:nvPicPr>
          <p:cNvPr id="1336" name="Shape 1336"/>
          <p:cNvPicPr preferRelativeResize="0"/>
          <p:nvPr/>
        </p:nvPicPr>
        <p:blipFill rotWithShape="1">
          <a:blip r:embed="rId3">
            <a:alphaModFix/>
          </a:blip>
          <a:srcRect t="-14580" b="14580"/>
          <a:stretch/>
        </p:blipFill>
        <p:spPr>
          <a:xfrm>
            <a:off x="1727598" y="3405300"/>
            <a:ext cx="5371500" cy="1569300"/>
          </a:xfrm>
          <a:prstGeom prst="rect">
            <a:avLst/>
          </a:prstGeom>
          <a:noFill/>
          <a:ln>
            <a:noFill/>
          </a:ln>
        </p:spPr>
      </p:pic>
      <p:sp>
        <p:nvSpPr>
          <p:cNvPr id="1337" name="Shape 1337"/>
          <p:cNvSpPr txBox="1">
            <a:spLocks noGrp="1"/>
          </p:cNvSpPr>
          <p:nvPr>
            <p:ph type="body" idx="1"/>
          </p:nvPr>
        </p:nvSpPr>
        <p:spPr>
          <a:xfrm>
            <a:off x="457200" y="1735150"/>
            <a:ext cx="9406800" cy="2716200"/>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Want GTR shadowing-masking efficient approximation? </a:t>
            </a:r>
          </a:p>
          <a:p>
            <a:pPr marL="1028700" lvl="1" indent="-342900" rtl="0">
              <a:spcBef>
                <a:spcPts val="0"/>
              </a:spcBef>
              <a:buFont typeface="Arial" panose="020B0604020202020204" pitchFamily="34" charset="0"/>
              <a:buChar char="•"/>
            </a:pPr>
            <a:r>
              <a:rPr lang="en-US" dirty="0"/>
              <a:t>Lighting coherency?</a:t>
            </a:r>
          </a:p>
          <a:p>
            <a:pPr marL="1028700" lvl="1" indent="-342900" rtl="0">
              <a:spcBef>
                <a:spcPts val="0"/>
              </a:spcBef>
              <a:buFont typeface="Arial" panose="020B0604020202020204" pitchFamily="34" charset="0"/>
              <a:buChar char="•"/>
            </a:pPr>
            <a:r>
              <a:rPr lang="en-US" dirty="0"/>
              <a:t>𝛄 control blurriness like roughness</a:t>
            </a:r>
          </a:p>
          <a:p>
            <a:pPr marL="571500" lvl="0" indent="-342900" rtl="0">
              <a:spcBef>
                <a:spcPts val="0"/>
              </a:spcBef>
              <a:buFont typeface="Arial" panose="020B0604020202020204" pitchFamily="34" charset="0"/>
              <a:buChar char="•"/>
            </a:pPr>
            <a:r>
              <a:rPr lang="en-US" dirty="0"/>
              <a:t>Want a different shape control?</a:t>
            </a:r>
          </a:p>
          <a:p>
            <a:pPr marL="1028700" lvl="1" indent="-342900" rtl="0">
              <a:spcBef>
                <a:spcPts val="0"/>
              </a:spcBef>
              <a:buFont typeface="Arial" panose="020B0604020202020204" pitchFamily="34" charset="0"/>
              <a:buChar char="•"/>
            </a:pPr>
            <a:r>
              <a:rPr lang="en-US" dirty="0"/>
              <a:t>Haze/Halo perception control [Vangorp17][Kulla17]</a:t>
            </a:r>
          </a:p>
        </p:txBody>
      </p:sp>
      <p:sp>
        <p:nvSpPr>
          <p:cNvPr id="1338" name="Shape 133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NDF shape - more control</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339" name="Shape 1339"/>
          <p:cNvSpPr txBox="1"/>
          <p:nvPr/>
        </p:nvSpPr>
        <p:spPr>
          <a:xfrm>
            <a:off x="-50975" y="4894925"/>
            <a:ext cx="8132700" cy="42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“The perception of hazy gloss”, P. Vangorp, Journal of vision 2017</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Shape 134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345" name="Shape 134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rgbClr val="D9D9D9"/>
              </a:buClr>
              <a:buSzPct val="100000"/>
              <a:buFont typeface="Arial"/>
              <a:buChar char="•"/>
            </a:pPr>
            <a:r>
              <a:rPr lang="en-US" sz="2400" b="0" i="0" u="none" strike="noStrike" cap="none">
                <a:solidFill>
                  <a:srgbClr val="D9D9D9"/>
                </a:solidFill>
                <a:latin typeface="Arial"/>
                <a:ea typeface="Arial"/>
                <a:cs typeface="Arial"/>
                <a:sym typeface="Arial"/>
              </a:rPr>
              <a:t>NDF shape</a:t>
            </a:r>
          </a:p>
          <a:p>
            <a:pPr marL="1371600" marR="0" lvl="2" indent="-228600" algn="l" rtl="0">
              <a:lnSpc>
                <a:spcPct val="100000"/>
              </a:lnSpc>
              <a:spcBef>
                <a:spcPts val="0"/>
              </a:spcBef>
              <a:spcAft>
                <a:spcPts val="0"/>
              </a:spcAft>
              <a:buClr>
                <a:srgbClr val="D9D9D9"/>
              </a:buClr>
              <a:buSzPct val="100000"/>
              <a:buFont typeface="Arial"/>
              <a:buChar char="•"/>
            </a:pPr>
            <a:r>
              <a:rPr lang="en-US" sz="2000" b="0" i="0" u="none" strike="noStrike" cap="none">
                <a:solidFill>
                  <a:srgbClr val="D9D9D9"/>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Multiscale Representation</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Multiple scattering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Iridescence / Thin-film</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Shape 135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a:t>
            </a:r>
            <a:r>
              <a:rPr lang="en-US" sz="4000" b="1" i="0" u="none" strike="noStrike" cap="none">
                <a:solidFill>
                  <a:srgbClr val="000000"/>
                </a:solidFill>
                <a:latin typeface="Arial"/>
                <a:ea typeface="Arial"/>
                <a:cs typeface="Arial"/>
                <a:sym typeface="Arial"/>
              </a:rPr>
              <a:t>Representation</a:t>
            </a:r>
          </a:p>
        </p:txBody>
      </p:sp>
      <p:sp>
        <p:nvSpPr>
          <p:cNvPr id="1351" name="Shape 1351"/>
          <p:cNvSpPr txBox="1">
            <a:spLocks noGrp="1"/>
          </p:cNvSpPr>
          <p:nvPr>
            <p:ph type="body" idx="1"/>
          </p:nvPr>
        </p:nvSpPr>
        <p:spPr>
          <a:xfrm>
            <a:off x="457200" y="1735150"/>
            <a:ext cx="82472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Related to NDF and CG surface representation</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What if we rely solely on an NDF instead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Need multiscale glinty/spiky NDF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Keep high frequency information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Query over finite areas and solid angles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i.e estimates pixel’s footprint NDF at any scale</a:t>
            </a:r>
          </a:p>
        </p:txBody>
      </p:sp>
      <p:pic>
        <p:nvPicPr>
          <p:cNvPr id="1352" name="Shape 1352"/>
          <p:cNvPicPr preferRelativeResize="0"/>
          <p:nvPr/>
        </p:nvPicPr>
        <p:blipFill rotWithShape="1">
          <a:blip r:embed="rId3">
            <a:alphaModFix/>
          </a:blip>
          <a:srcRect/>
          <a:stretch/>
        </p:blipFill>
        <p:spPr>
          <a:xfrm>
            <a:off x="3244450" y="3986350"/>
            <a:ext cx="1563600" cy="873000"/>
          </a:xfrm>
          <a:prstGeom prst="rect">
            <a:avLst/>
          </a:prstGeom>
          <a:noFill/>
          <a:ln>
            <a:noFill/>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a:t>
            </a:r>
            <a:r>
              <a:rPr lang="en-US" sz="4000" b="1" i="0" u="none" strike="noStrike" cap="none">
                <a:solidFill>
                  <a:srgbClr val="000000"/>
                </a:solidFill>
                <a:latin typeface="Arial"/>
                <a:ea typeface="Arial"/>
                <a:cs typeface="Arial"/>
                <a:sym typeface="Arial"/>
              </a:rPr>
              <a:t>Representation</a:t>
            </a:r>
          </a:p>
        </p:txBody>
      </p:sp>
      <p:sp>
        <p:nvSpPr>
          <p:cNvPr id="1358" name="Shape 1358"/>
          <p:cNvSpPr txBox="1">
            <a:spLocks noGrp="1"/>
          </p:cNvSpPr>
          <p:nvPr>
            <p:ph type="body" idx="1"/>
          </p:nvPr>
        </p:nvSpPr>
        <p:spPr>
          <a:xfrm>
            <a:off x="457200" y="1735150"/>
            <a:ext cx="8369700" cy="2716199"/>
          </a:xfrm>
          <a:prstGeom prst="rect">
            <a:avLst/>
          </a:prstGeom>
          <a:noFill/>
          <a:ln>
            <a:noFill/>
          </a:ln>
        </p:spPr>
        <p:txBody>
          <a:bodyPr lIns="91425" tIns="91425" rIns="91425" bIns="91425" anchor="t" anchorCtr="0">
            <a:noAutofit/>
          </a:bodyPr>
          <a:lstStyle/>
          <a:p>
            <a:pPr marL="457200" marR="0" lvl="0"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Procedural NDF defined per pixel</a:t>
            </a:r>
          </a:p>
          <a:p>
            <a:pPr marL="914400" marR="0" lvl="1"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Discrete Stochastic BRDF [Jakob14][Atanasov15] </a:t>
            </a:r>
          </a:p>
          <a:p>
            <a:pPr marL="914400" marR="0" lvl="1"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Real-time rendering of procedural multiscale material [Zirr16]</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Works only for one analytic light</a:t>
            </a:r>
          </a:p>
          <a:p>
            <a:pPr marL="914400" marR="0" lvl="1" indent="-355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Limited to glint/scratch</a:t>
            </a:r>
          </a:p>
        </p:txBody>
      </p:sp>
      <p:pic>
        <p:nvPicPr>
          <p:cNvPr id="1359" name="Shape 1359"/>
          <p:cNvPicPr preferRelativeResize="0"/>
          <p:nvPr/>
        </p:nvPicPr>
        <p:blipFill rotWithShape="1">
          <a:blip r:embed="rId3">
            <a:alphaModFix/>
          </a:blip>
          <a:srcRect/>
          <a:stretch/>
        </p:blipFill>
        <p:spPr>
          <a:xfrm>
            <a:off x="5593751" y="3247199"/>
            <a:ext cx="3296273" cy="1477699"/>
          </a:xfrm>
          <a:prstGeom prst="rect">
            <a:avLst/>
          </a:prstGeom>
          <a:noFill/>
          <a:ln>
            <a:noFill/>
          </a:ln>
        </p:spPr>
      </p:pic>
      <p:pic>
        <p:nvPicPr>
          <p:cNvPr id="1360" name="Shape 1360"/>
          <p:cNvPicPr preferRelativeResize="0"/>
          <p:nvPr/>
        </p:nvPicPr>
        <p:blipFill rotWithShape="1">
          <a:blip r:embed="rId4">
            <a:alphaModFix/>
          </a:blip>
          <a:srcRect/>
          <a:stretch/>
        </p:blipFill>
        <p:spPr>
          <a:xfrm>
            <a:off x="609600" y="3471875"/>
            <a:ext cx="4170223" cy="1175123"/>
          </a:xfrm>
          <a:prstGeom prst="rect">
            <a:avLst/>
          </a:prstGeom>
          <a:noFill/>
          <a:ln>
            <a:noFill/>
          </a:ln>
        </p:spPr>
      </p:pic>
      <p:sp>
        <p:nvSpPr>
          <p:cNvPr id="1361" name="Shape 1361"/>
          <p:cNvSpPr txBox="1"/>
          <p:nvPr/>
        </p:nvSpPr>
        <p:spPr>
          <a:xfrm>
            <a:off x="0" y="4724900"/>
            <a:ext cx="8515199"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A Practical Stochastic Algorithm for Rendering Mirror-Like Flakes”, A. Atanasov and “Real-time Rendering of Procedural Multiscale Materials”, T. Zirr, I3D 2016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a:t>
            </a:r>
            <a:r>
              <a:rPr lang="en-US" sz="4000" b="1" i="0" u="none" strike="noStrike" cap="none">
                <a:solidFill>
                  <a:srgbClr val="000000"/>
                </a:solidFill>
                <a:latin typeface="Arial"/>
                <a:ea typeface="Arial"/>
                <a:cs typeface="Arial"/>
                <a:sym typeface="Arial"/>
              </a:rPr>
              <a:t>Representation</a:t>
            </a:r>
          </a:p>
        </p:txBody>
      </p:sp>
      <p:sp>
        <p:nvSpPr>
          <p:cNvPr id="1367" name="Shape 1367"/>
          <p:cNvSpPr txBox="1">
            <a:spLocks noGrp="1"/>
          </p:cNvSpPr>
          <p:nvPr>
            <p:ph type="body" idx="1"/>
          </p:nvPr>
        </p:nvSpPr>
        <p:spPr>
          <a:xfrm>
            <a:off x="457200" y="1735150"/>
            <a:ext cx="8369700"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Instead of starting from procedural NDF, use high resolution normal map to defines the pixel NDF?</a:t>
            </a:r>
          </a:p>
          <a:p>
            <a:pPr marL="1028700" lvl="1" indent="-342900" rtl="0">
              <a:spcBef>
                <a:spcPts val="0"/>
              </a:spcBef>
              <a:buFont typeface="Arial" panose="020B0604020202020204" pitchFamily="34" charset="0"/>
              <a:buChar char="•"/>
            </a:pPr>
            <a:r>
              <a:rPr lang="en-US" dirty="0"/>
              <a:t>Better artist-friendly control</a:t>
            </a:r>
          </a:p>
          <a:p>
            <a:pPr marL="1485900" lvl="2" indent="-342900" rtl="0">
              <a:spcBef>
                <a:spcPts val="0"/>
              </a:spcBef>
              <a:buFont typeface="Arial" panose="020B0604020202020204" pitchFamily="34" charset="0"/>
              <a:buChar char="•"/>
            </a:pPr>
            <a:r>
              <a:rPr lang="en-US" dirty="0"/>
              <a:t>Position-Normal distribution [Yan 2016]</a:t>
            </a:r>
          </a:p>
          <a:p>
            <a:pPr marL="1028700" lvl="1" indent="-342900" rtl="0">
              <a:spcBef>
                <a:spcPts val="0"/>
              </a:spcBef>
              <a:buFont typeface="Arial" panose="020B0604020202020204" pitchFamily="34" charset="0"/>
              <a:buChar char="•"/>
            </a:pPr>
            <a:r>
              <a:rPr lang="en-US" dirty="0"/>
              <a:t>Similar goal as normal map filtering algorithm</a:t>
            </a:r>
          </a:p>
        </p:txBody>
      </p:sp>
      <p:pic>
        <p:nvPicPr>
          <p:cNvPr id="1368" name="Shape 1368"/>
          <p:cNvPicPr preferRelativeResize="0"/>
          <p:nvPr/>
        </p:nvPicPr>
        <p:blipFill rotWithShape="1">
          <a:blip r:embed="rId3">
            <a:alphaModFix/>
          </a:blip>
          <a:srcRect/>
          <a:stretch/>
        </p:blipFill>
        <p:spPr>
          <a:xfrm>
            <a:off x="2713498" y="3692724"/>
            <a:ext cx="3374100" cy="1152600"/>
          </a:xfrm>
          <a:prstGeom prst="rect">
            <a:avLst/>
          </a:prstGeom>
          <a:noFill/>
          <a:ln>
            <a:noFill/>
          </a:ln>
        </p:spPr>
      </p:pic>
      <p:sp>
        <p:nvSpPr>
          <p:cNvPr id="1369" name="Shape 1369"/>
          <p:cNvSpPr txBox="1"/>
          <p:nvPr/>
        </p:nvSpPr>
        <p:spPr>
          <a:xfrm>
            <a:off x="-51600" y="4845325"/>
            <a:ext cx="8515199"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Position-Normal Distributions for Efficient Rendering of Specular Microstructure”, L. Yan, Siggraph 2016</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Shape 137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a:t>
            </a:r>
            <a:r>
              <a:rPr lang="en-US" sz="4000" b="1" i="0" u="none" strike="noStrike" cap="none">
                <a:solidFill>
                  <a:srgbClr val="000000"/>
                </a:solidFill>
                <a:latin typeface="Arial"/>
                <a:ea typeface="Arial"/>
                <a:cs typeface="Arial"/>
                <a:sym typeface="Arial"/>
              </a:rPr>
              <a:t> Representation</a:t>
            </a:r>
          </a:p>
        </p:txBody>
      </p:sp>
      <p:sp>
        <p:nvSpPr>
          <p:cNvPr id="1375" name="Shape 1375"/>
          <p:cNvSpPr txBox="1">
            <a:spLocks noGrp="1"/>
          </p:cNvSpPr>
          <p:nvPr>
            <p:ph type="body" idx="1"/>
          </p:nvPr>
        </p:nvSpPr>
        <p:spPr>
          <a:xfrm>
            <a:off x="457200" y="1735150"/>
            <a:ext cx="8006400" cy="2716199"/>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chemeClr val="dk1"/>
              </a:buClr>
              <a:buSzPct val="100000"/>
              <a:buFont typeface="Arial"/>
              <a:buChar char="•"/>
            </a:pPr>
            <a:r>
              <a:rPr lang="en-US" sz="1800"/>
              <a:t>But </a:t>
            </a:r>
            <a:r>
              <a:rPr lang="en-US" sz="1800" b="0" i="0" u="none" strike="noStrike" cap="none">
                <a:solidFill>
                  <a:schemeClr val="dk1"/>
                </a:solidFill>
                <a:latin typeface="Arial"/>
                <a:ea typeface="Arial"/>
                <a:cs typeface="Arial"/>
                <a:sym typeface="Arial"/>
              </a:rPr>
              <a:t>Toksvig[Tokvis04] / LEAN [Olano10] / LEADR [Dupuy13] </a:t>
            </a:r>
            <a:r>
              <a:rPr lang="en-US" sz="1800"/>
              <a:t>have filtering issues</a:t>
            </a:r>
          </a:p>
        </p:txBody>
      </p:sp>
      <p:pic>
        <p:nvPicPr>
          <p:cNvPr id="1376" name="Shape 1376"/>
          <p:cNvPicPr preferRelativeResize="0"/>
          <p:nvPr/>
        </p:nvPicPr>
        <p:blipFill rotWithShape="1">
          <a:blip r:embed="rId3">
            <a:alphaModFix/>
          </a:blip>
          <a:srcRect/>
          <a:stretch/>
        </p:blipFill>
        <p:spPr>
          <a:xfrm>
            <a:off x="1593525" y="2392674"/>
            <a:ext cx="3039600" cy="2792699"/>
          </a:xfrm>
          <a:prstGeom prst="rect">
            <a:avLst/>
          </a:prstGeom>
          <a:noFill/>
          <a:ln>
            <a:noFill/>
          </a:ln>
        </p:spPr>
      </p:pic>
      <p:pic>
        <p:nvPicPr>
          <p:cNvPr id="1377" name="Shape 1377"/>
          <p:cNvPicPr preferRelativeResize="0"/>
          <p:nvPr/>
        </p:nvPicPr>
        <p:blipFill rotWithShape="1">
          <a:blip r:embed="rId4">
            <a:alphaModFix/>
          </a:blip>
          <a:srcRect/>
          <a:stretch/>
        </p:blipFill>
        <p:spPr>
          <a:xfrm>
            <a:off x="4812782" y="2392674"/>
            <a:ext cx="3039600" cy="2792699"/>
          </a:xfrm>
          <a:prstGeom prst="rect">
            <a:avLst/>
          </a:prstGeom>
          <a:noFill/>
          <a:ln>
            <a:noFill/>
          </a:ln>
        </p:spPr>
      </p:pic>
      <p:sp>
        <p:nvSpPr>
          <p:cNvPr id="1378" name="Shape 1378"/>
          <p:cNvSpPr txBox="1"/>
          <p:nvPr/>
        </p:nvSpPr>
        <p:spPr>
          <a:xfrm>
            <a:off x="2503900" y="4711375"/>
            <a:ext cx="11501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400" b="0" i="0" u="none" strike="noStrike" cap="none">
                <a:solidFill>
                  <a:srgbClr val="FF0000"/>
                </a:solidFill>
                <a:latin typeface="Arial"/>
                <a:ea typeface="Arial"/>
                <a:cs typeface="Arial"/>
                <a:sym typeface="Arial"/>
              </a:rPr>
              <a:t>LEADR</a:t>
            </a:r>
          </a:p>
        </p:txBody>
      </p:sp>
      <p:sp>
        <p:nvSpPr>
          <p:cNvPr id="1379" name="Shape 1379"/>
          <p:cNvSpPr txBox="1"/>
          <p:nvPr/>
        </p:nvSpPr>
        <p:spPr>
          <a:xfrm>
            <a:off x="5644075" y="4711375"/>
            <a:ext cx="11501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1400" b="0" i="0" u="none" strike="noStrike" cap="none">
                <a:solidFill>
                  <a:srgbClr val="FF0000"/>
                </a:solidFill>
                <a:latin typeface="Arial"/>
                <a:ea typeface="Arial"/>
                <a:cs typeface="Arial"/>
                <a:sym typeface="Arial"/>
              </a:rPr>
              <a:t>Reference</a:t>
            </a:r>
          </a:p>
        </p:txBody>
      </p:sp>
      <p:sp>
        <p:nvSpPr>
          <p:cNvPr id="1380" name="Shape 1380"/>
          <p:cNvSpPr/>
          <p:nvPr/>
        </p:nvSpPr>
        <p:spPr>
          <a:xfrm>
            <a:off x="3803075" y="2531850"/>
            <a:ext cx="1899300" cy="79800"/>
          </a:xfrm>
          <a:prstGeom prst="leftRightArrow">
            <a:avLst>
              <a:gd name="adj1" fmla="val 50000"/>
              <a:gd name="adj2" fmla="val 50000"/>
            </a:avLst>
          </a:prstGeom>
          <a:solidFill>
            <a:srgbClr val="FF0000"/>
          </a:solid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Shape 86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69" name="Shape 869"/>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US"/>
              <a:t>No definition, but will make one for this talk</a:t>
            </a:r>
          </a:p>
          <a:p>
            <a:pPr marL="457200" lvl="0" indent="-228600" rtl="0">
              <a:spcBef>
                <a:spcPts val="0"/>
              </a:spcBef>
              <a:buChar char="•"/>
            </a:pPr>
            <a:r>
              <a:rPr lang="en-US"/>
              <a:t>Physically-based textures are inputs for the physically-based material</a:t>
            </a:r>
          </a:p>
          <a:p>
            <a:pPr marL="457200" lvl="0" indent="-228600" rtl="0">
              <a:spcBef>
                <a:spcPts val="0"/>
              </a:spcBef>
              <a:buChar char="•"/>
            </a:pPr>
            <a:r>
              <a:rPr lang="en-US"/>
              <a:t>Physically-based textures can contain measured (e.g. scanned) real-world data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Shape 138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a:t>
            </a:r>
            <a:r>
              <a:rPr lang="en-US" sz="4000" b="1" i="0" u="none" strike="noStrike" cap="none">
                <a:solidFill>
                  <a:srgbClr val="000000"/>
                </a:solidFill>
                <a:latin typeface="Arial"/>
                <a:ea typeface="Arial"/>
                <a:cs typeface="Arial"/>
                <a:sym typeface="Arial"/>
              </a:rPr>
              <a:t> Representation</a:t>
            </a:r>
          </a:p>
        </p:txBody>
      </p:sp>
      <p:sp>
        <p:nvSpPr>
          <p:cNvPr id="1386" name="Shape 1386"/>
          <p:cNvSpPr txBox="1">
            <a:spLocks noGrp="1"/>
          </p:cNvSpPr>
          <p:nvPr>
            <p:ph type="body" idx="1"/>
          </p:nvPr>
        </p:nvSpPr>
        <p:spPr>
          <a:xfrm>
            <a:off x="457200" y="1735150"/>
            <a:ext cx="6960900" cy="2716200"/>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These algorithm can’t reproduce sharp features as normal filtering are based on smooth NDF (Beckman for LEADR)</a:t>
            </a:r>
          </a:p>
          <a:p>
            <a:pPr marL="1028700" lvl="1" indent="-342900" rtl="0">
              <a:spcBef>
                <a:spcPts val="0"/>
              </a:spcBef>
              <a:buFont typeface="Arial" panose="020B0604020202020204" pitchFamily="34" charset="0"/>
              <a:buChar char="•"/>
            </a:pPr>
            <a:r>
              <a:rPr lang="en-US" dirty="0"/>
              <a:t>Need to transfer information to spiky NDF</a:t>
            </a:r>
          </a:p>
          <a:p>
            <a:pPr marL="1028700" lvl="1" indent="-342900" rtl="0">
              <a:spcBef>
                <a:spcPts val="0"/>
              </a:spcBef>
              <a:buFont typeface="Arial" panose="020B0604020202020204" pitchFamily="34" charset="0"/>
              <a:buChar char="•"/>
            </a:pPr>
            <a:r>
              <a:rPr lang="en-US" dirty="0"/>
              <a:t>But want to keep original NDF</a:t>
            </a:r>
          </a:p>
          <a:p>
            <a:pPr marL="1485900" lvl="2" indent="-342900" rtl="0">
              <a:spcBef>
                <a:spcPts val="0"/>
              </a:spcBef>
              <a:buFont typeface="Arial" panose="020B0604020202020204" pitchFamily="34" charset="0"/>
              <a:buChar char="•"/>
            </a:pPr>
            <a:r>
              <a:rPr lang="en-US" dirty="0"/>
              <a:t>Real-Time Linear BRDF </a:t>
            </a:r>
            <a:r>
              <a:rPr lang="en-US" dirty="0" err="1"/>
              <a:t>Mip</a:t>
            </a:r>
            <a:r>
              <a:rPr lang="en-US" dirty="0"/>
              <a:t>-Mapping [Xu17]</a:t>
            </a:r>
          </a:p>
          <a:p>
            <a:pPr marL="1885950" lvl="3" indent="-285750" rtl="0">
              <a:spcBef>
                <a:spcPts val="0"/>
              </a:spcBef>
              <a:buFont typeface="Arial" panose="020B0604020202020204" pitchFamily="34" charset="0"/>
              <a:buChar char="•"/>
            </a:pPr>
            <a:r>
              <a:rPr lang="en-US" dirty="0"/>
              <a:t>BRDF and normal map are convolved in texture space then are </a:t>
            </a:r>
            <a:r>
              <a:rPr lang="en-US" dirty="0" err="1"/>
              <a:t>mipmapped</a:t>
            </a:r>
            <a:endParaRPr lang="en-US" dirty="0"/>
          </a:p>
          <a:p>
            <a:pPr marL="1885950" lvl="3" indent="-285750" rtl="0">
              <a:spcBef>
                <a:spcPts val="0"/>
              </a:spcBef>
              <a:buFont typeface="Arial" panose="020B0604020202020204" pitchFamily="34" charset="0"/>
              <a:buChar char="•"/>
            </a:pPr>
            <a:r>
              <a:rPr lang="en-US" dirty="0"/>
              <a:t>Promising but expensive</a:t>
            </a:r>
          </a:p>
        </p:txBody>
      </p:sp>
      <p:sp>
        <p:nvSpPr>
          <p:cNvPr id="1388" name="Shape 1388"/>
          <p:cNvSpPr txBox="1"/>
          <p:nvPr/>
        </p:nvSpPr>
        <p:spPr>
          <a:xfrm>
            <a:off x="-68825" y="5215025"/>
            <a:ext cx="6424200" cy="578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 from “Real-Time Linear BRDF MIP-Mapping”, C. Xu, eurographic 2017</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a:t>
            </a:r>
            <a:r>
              <a:rPr lang="en-US" sz="4000" b="1" i="0" u="none" strike="noStrike" cap="none">
                <a:solidFill>
                  <a:srgbClr val="000000"/>
                </a:solidFill>
                <a:latin typeface="Arial"/>
                <a:ea typeface="Arial"/>
                <a:cs typeface="Arial"/>
                <a:sym typeface="Arial"/>
              </a:rPr>
              <a:t>Representation</a:t>
            </a:r>
          </a:p>
        </p:txBody>
      </p:sp>
      <p:sp>
        <p:nvSpPr>
          <p:cNvPr id="1394" name="Shape 1394"/>
          <p:cNvSpPr txBox="1">
            <a:spLocks noGrp="1"/>
          </p:cNvSpPr>
          <p:nvPr>
            <p:ph type="body" idx="1"/>
          </p:nvPr>
        </p:nvSpPr>
        <p:spPr>
          <a:xfrm>
            <a:off x="457200" y="1735150"/>
            <a:ext cx="5563500" cy="2716199"/>
          </a:xfrm>
          <a:prstGeom prst="rect">
            <a:avLst/>
          </a:prstGeom>
          <a:noFill/>
          <a:ln>
            <a:noFill/>
          </a:ln>
        </p:spPr>
        <p:txBody>
          <a:bodyPr lIns="91425" tIns="91425" rIns="91425" bIns="91425" anchor="t" anchorCtr="0">
            <a:noAutofit/>
          </a:bodyPr>
          <a:lstStyle/>
          <a:p>
            <a:pPr marL="457200" lvl="0" indent="-76200" rtl="0">
              <a:spcBef>
                <a:spcPts val="0"/>
              </a:spcBef>
              <a:buChar char="•"/>
            </a:pPr>
            <a:r>
              <a:rPr lang="en-US"/>
              <a:t>Geometric curvature normal filtering important too</a:t>
            </a:r>
          </a:p>
          <a:p>
            <a:pPr marL="914400" lvl="1" indent="-228600" rtl="0">
              <a:spcBef>
                <a:spcPts val="0"/>
              </a:spcBef>
              <a:buChar char="•"/>
            </a:pPr>
            <a:r>
              <a:rPr lang="en-US"/>
              <a:t>Useful for dense meshes without normal map</a:t>
            </a:r>
          </a:p>
          <a:p>
            <a:pPr marL="914400" lvl="1" indent="-228600" rtl="0">
              <a:spcBef>
                <a:spcPts val="0"/>
              </a:spcBef>
              <a:buChar char="•"/>
            </a:pPr>
            <a:r>
              <a:rPr lang="en-US"/>
              <a:t>Curvature handled at pixel level [Kaplanyan16]</a:t>
            </a:r>
          </a:p>
          <a:p>
            <a:pPr marL="1371600" lvl="2" indent="-228600" rtl="0">
              <a:spcBef>
                <a:spcPts val="0"/>
              </a:spcBef>
              <a:buChar char="•"/>
            </a:pPr>
            <a:r>
              <a:rPr lang="en-US"/>
              <a:t>Improvement in [Tokuyoshi17] </a:t>
            </a:r>
          </a:p>
          <a:p>
            <a:pPr marL="1371600" lvl="2" indent="-228600" rtl="0">
              <a:spcBef>
                <a:spcPts val="0"/>
              </a:spcBef>
              <a:buChar char="•"/>
            </a:pPr>
            <a:r>
              <a:rPr lang="en-US"/>
              <a:t>Can be combined with normal map filtering</a:t>
            </a:r>
          </a:p>
        </p:txBody>
      </p:sp>
      <p:pic>
        <p:nvPicPr>
          <p:cNvPr id="1395" name="Shape 1395"/>
          <p:cNvPicPr preferRelativeResize="0"/>
          <p:nvPr/>
        </p:nvPicPr>
        <p:blipFill rotWithShape="1">
          <a:blip r:embed="rId3">
            <a:alphaModFix/>
          </a:blip>
          <a:srcRect/>
          <a:stretch/>
        </p:blipFill>
        <p:spPr>
          <a:xfrm>
            <a:off x="5892925" y="3003350"/>
            <a:ext cx="3251100" cy="1707000"/>
          </a:xfrm>
          <a:prstGeom prst="rect">
            <a:avLst/>
          </a:prstGeom>
          <a:noFill/>
          <a:ln>
            <a:noFill/>
          </a:ln>
        </p:spPr>
      </p:pic>
      <p:sp>
        <p:nvSpPr>
          <p:cNvPr id="1396" name="Shape 1396"/>
          <p:cNvSpPr txBox="1"/>
          <p:nvPr/>
        </p:nvSpPr>
        <p:spPr>
          <a:xfrm>
            <a:off x="-57400" y="4882175"/>
            <a:ext cx="6392699" cy="42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Error Reduction and Simplification for Shading Anti-Aliasing”, Y. Tukuyoshi, Tech report 2017</a:t>
            </a:r>
            <a:r>
              <a:rPr lang="en-US" sz="1000" b="0" i="0" u="none" strike="noStrike" cap="none">
                <a:solidFill>
                  <a:srgbClr val="000000"/>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Shape 140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Multiscale </a:t>
            </a:r>
            <a:r>
              <a:rPr lang="en-US" sz="4000" b="1" i="0" u="none" strike="noStrike" cap="none">
                <a:solidFill>
                  <a:srgbClr val="000000"/>
                </a:solidFill>
                <a:latin typeface="Arial"/>
                <a:ea typeface="Arial"/>
                <a:cs typeface="Arial"/>
                <a:sym typeface="Arial"/>
              </a:rPr>
              <a:t>Representation</a:t>
            </a:r>
          </a:p>
        </p:txBody>
      </p:sp>
      <p:sp>
        <p:nvSpPr>
          <p:cNvPr id="1402" name="Shape 1402"/>
          <p:cNvSpPr txBox="1">
            <a:spLocks noGrp="1"/>
          </p:cNvSpPr>
          <p:nvPr>
            <p:ph type="body" idx="1"/>
          </p:nvPr>
        </p:nvSpPr>
        <p:spPr>
          <a:xfrm>
            <a:off x="457200" y="1735150"/>
            <a:ext cx="8369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Look for a re</a:t>
            </a:r>
            <a:r>
              <a:rPr lang="en-US"/>
              <a:t>al-time </a:t>
            </a:r>
            <a:r>
              <a:rPr lang="en-US" sz="2400" b="0" i="0" u="none" strike="noStrike" cap="none">
                <a:solidFill>
                  <a:schemeClr val="dk1"/>
                </a:solidFill>
                <a:latin typeface="Arial"/>
                <a:ea typeface="Arial"/>
                <a:cs typeface="Arial"/>
                <a:sym typeface="Arial"/>
              </a:rPr>
              <a:t>unified framework</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Fold all pixel’s footprint surface information to an NDF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Geometry and normal map filtering add spike</a:t>
            </a:r>
            <a:r>
              <a:rPr lang="en-US"/>
              <a:t>s </a:t>
            </a:r>
            <a:r>
              <a:rPr lang="en-US" sz="2000" b="0" i="0" u="none" strike="noStrike" cap="none">
                <a:solidFill>
                  <a:schemeClr val="dk1"/>
                </a:solidFill>
                <a:latin typeface="Arial"/>
                <a:ea typeface="Arial"/>
                <a:cs typeface="Arial"/>
                <a:sym typeface="Arial"/>
              </a:rPr>
              <a:t>on top of regular NDF (GGX)</a:t>
            </a:r>
          </a:p>
          <a:p>
            <a:pPr marL="1371600" marR="0" lvl="2" indent="-228600" algn="l" rtl="0">
              <a:lnSpc>
                <a:spcPct val="100000"/>
              </a:lnSpc>
              <a:spcBef>
                <a:spcPts val="0"/>
              </a:spcBef>
              <a:spcAft>
                <a:spcPts val="0"/>
              </a:spcAft>
              <a:buClr>
                <a:schemeClr val="dk1"/>
              </a:buClr>
              <a:buSzPct val="100000"/>
              <a:buFont typeface="Arial"/>
              <a:buChar char="•"/>
            </a:pPr>
            <a:r>
              <a:rPr lang="en-US"/>
              <a:t>Extra control to add procedural spikes (i.e glint)</a:t>
            </a:r>
          </a:p>
          <a:p>
            <a:pPr marL="1371600" marR="0" lvl="2" indent="-228600" algn="l" rtl="0">
              <a:lnSpc>
                <a:spcPct val="100000"/>
              </a:lnSpc>
              <a:spcBef>
                <a:spcPts val="0"/>
              </a:spcBef>
              <a:spcAft>
                <a:spcPts val="0"/>
              </a:spcAft>
              <a:buClr>
                <a:schemeClr val="dk1"/>
              </a:buClr>
              <a:buSzPct val="100000"/>
              <a:buFont typeface="Arial"/>
              <a:buChar char="•"/>
            </a:pPr>
            <a:r>
              <a:rPr lang="en-US"/>
              <a:t>F</a:t>
            </a:r>
            <a:r>
              <a:rPr lang="en-US" sz="2000" b="0" i="0" u="none" strike="noStrike" cap="none">
                <a:solidFill>
                  <a:schemeClr val="dk1"/>
                </a:solidFill>
                <a:latin typeface="Arial"/>
                <a:ea typeface="Arial"/>
                <a:cs typeface="Arial"/>
                <a:sym typeface="Arial"/>
              </a:rPr>
              <a:t>or both </a:t>
            </a:r>
            <a:r>
              <a:rPr lang="en-US"/>
              <a:t>diffuse and specular</a:t>
            </a:r>
          </a:p>
          <a:p>
            <a:pPr marL="1828800" marR="0" lvl="3" indent="-228600" algn="l" rtl="0">
              <a:lnSpc>
                <a:spcPct val="100000"/>
              </a:lnSpc>
              <a:spcBef>
                <a:spcPts val="0"/>
              </a:spcBef>
              <a:spcAft>
                <a:spcPts val="0"/>
              </a:spcAft>
              <a:buClr>
                <a:schemeClr val="dk1"/>
              </a:buClr>
              <a:buSzPct val="100000"/>
              <a:buFont typeface="Arial"/>
              <a:buChar char="•"/>
            </a:pPr>
            <a:r>
              <a:rPr lang="en-US"/>
              <a:t>There is very few research on filtering diffuse BRDF</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408" name="Shape 1408"/>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rgbClr val="D9D9D9"/>
              </a:buClr>
              <a:buSzPct val="100000"/>
              <a:buFont typeface="Arial"/>
              <a:buChar char="•"/>
            </a:pPr>
            <a:r>
              <a:rPr lang="en-US" sz="2400" b="0" i="0" u="none" strike="noStrike" cap="none">
                <a:solidFill>
                  <a:srgbClr val="D9D9D9"/>
                </a:solidFill>
                <a:latin typeface="Arial"/>
                <a:ea typeface="Arial"/>
                <a:cs typeface="Arial"/>
                <a:sym typeface="Arial"/>
              </a:rPr>
              <a:t>NDF shape</a:t>
            </a:r>
          </a:p>
          <a:p>
            <a:pPr marL="1371600" marR="0" lvl="2" indent="-228600" algn="l" rtl="0">
              <a:lnSpc>
                <a:spcPct val="100000"/>
              </a:lnSpc>
              <a:spcBef>
                <a:spcPts val="0"/>
              </a:spcBef>
              <a:spcAft>
                <a:spcPts val="0"/>
              </a:spcAft>
              <a:buClr>
                <a:srgbClr val="D9D9D9"/>
              </a:buClr>
              <a:buSzPct val="100000"/>
              <a:buFont typeface="Arial"/>
              <a:buChar char="•"/>
            </a:pPr>
            <a:r>
              <a:rPr lang="en-US" sz="2000" b="0" i="0" u="none" strike="noStrike" cap="none">
                <a:solidFill>
                  <a:srgbClr val="D9D9D9"/>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Multiscale</a:t>
            </a:r>
            <a:r>
              <a:rPr lang="en-US" sz="2400" b="0" i="0" u="none" strike="noStrike" cap="none">
                <a:solidFill>
                  <a:srgbClr val="D0CECE"/>
                </a:solidFill>
                <a:latin typeface="Arial"/>
                <a:ea typeface="Arial"/>
                <a:cs typeface="Arial"/>
                <a:sym typeface="Arial"/>
              </a:rPr>
              <a:t> Representation</a:t>
            </a:r>
          </a:p>
          <a:p>
            <a:pPr marL="914400" marR="0" lvl="1" indent="-2286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Multiple scattering</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Iridescence / Thin-film</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Shape 141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Multi-scattering</a:t>
            </a:r>
          </a:p>
        </p:txBody>
      </p:sp>
      <p:sp>
        <p:nvSpPr>
          <p:cNvPr id="1414" name="Shape 1414"/>
          <p:cNvSpPr txBox="1">
            <a:spLocks noGrp="1"/>
          </p:cNvSpPr>
          <p:nvPr>
            <p:ph type="body" idx="1"/>
          </p:nvPr>
        </p:nvSpPr>
        <p:spPr>
          <a:xfrm>
            <a:off x="457200" y="1735150"/>
            <a:ext cx="7352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[Heitz16] Provide multi scattering GGX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Rougher is more saturated</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For both diffuse and specular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Not real-time</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pic>
        <p:nvPicPr>
          <p:cNvPr id="1415" name="Shape 1415"/>
          <p:cNvPicPr preferRelativeResize="0"/>
          <p:nvPr/>
        </p:nvPicPr>
        <p:blipFill rotWithShape="1">
          <a:blip r:embed="rId3">
            <a:alphaModFix/>
          </a:blip>
          <a:srcRect/>
          <a:stretch/>
        </p:blipFill>
        <p:spPr>
          <a:xfrm>
            <a:off x="5590125" y="2250875"/>
            <a:ext cx="3486923" cy="2352875"/>
          </a:xfrm>
          <a:prstGeom prst="rect">
            <a:avLst/>
          </a:prstGeom>
          <a:noFill/>
          <a:ln>
            <a:noFill/>
          </a:ln>
        </p:spPr>
      </p:pic>
      <p:pic>
        <p:nvPicPr>
          <p:cNvPr id="1416" name="Shape 1416"/>
          <p:cNvPicPr preferRelativeResize="0"/>
          <p:nvPr/>
        </p:nvPicPr>
        <p:blipFill rotWithShape="1">
          <a:blip r:embed="rId4">
            <a:alphaModFix/>
          </a:blip>
          <a:srcRect/>
          <a:stretch/>
        </p:blipFill>
        <p:spPr>
          <a:xfrm>
            <a:off x="1360723" y="3459623"/>
            <a:ext cx="3486925" cy="1108574"/>
          </a:xfrm>
          <a:prstGeom prst="rect">
            <a:avLst/>
          </a:prstGeom>
          <a:noFill/>
          <a:ln>
            <a:noFill/>
          </a:ln>
        </p:spPr>
      </p:pic>
      <p:sp>
        <p:nvSpPr>
          <p:cNvPr id="1417" name="Shape 1417"/>
          <p:cNvSpPr txBox="1"/>
          <p:nvPr/>
        </p:nvSpPr>
        <p:spPr>
          <a:xfrm>
            <a:off x="0" y="4867800"/>
            <a:ext cx="8201999" cy="275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“Multiple-Scattering Microfacet BSDFs with the Smith Model”, E.Heitz, Siggraph 2016</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Shape 142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Multi-scattering</a:t>
            </a:r>
          </a:p>
        </p:txBody>
      </p:sp>
      <p:sp>
        <p:nvSpPr>
          <p:cNvPr id="1423" name="Shape 1423"/>
          <p:cNvSpPr txBox="1">
            <a:spLocks noGrp="1"/>
          </p:cNvSpPr>
          <p:nvPr>
            <p:ph type="body" idx="1"/>
          </p:nvPr>
        </p:nvSpPr>
        <p:spPr>
          <a:xfrm>
            <a:off x="457200" y="1735150"/>
            <a:ext cx="7649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Real-time approximation possible </a:t>
            </a:r>
            <a:r>
              <a:rPr lang="en-US" sz="2400" b="0" i="0" u="none" strike="noStrike" cap="none" dirty="0" smtClean="0">
                <a:solidFill>
                  <a:schemeClr val="dk1"/>
                </a:solidFill>
                <a:latin typeface="Arial"/>
                <a:ea typeface="Arial"/>
                <a:cs typeface="Arial"/>
                <a:sym typeface="Arial"/>
              </a:rPr>
              <a:t>?</a:t>
            </a:r>
          </a:p>
          <a:p>
            <a:pPr marL="457200" indent="-228600">
              <a:buClr>
                <a:schemeClr val="dk1"/>
              </a:buClr>
              <a:buSzPct val="100000"/>
              <a:buFont typeface="Arial"/>
              <a:buChar char="•"/>
            </a:pPr>
            <a:r>
              <a:rPr lang="en-US" dirty="0"/>
              <a:t>[Kulla17] provides approximation </a:t>
            </a:r>
            <a:r>
              <a:rPr lang="en-US" dirty="0" smtClean="0"/>
              <a:t>of </a:t>
            </a:r>
            <a:r>
              <a:rPr lang="en-US" dirty="0" err="1" smtClean="0"/>
              <a:t>multiscattering</a:t>
            </a:r>
            <a:r>
              <a:rPr lang="en-US" dirty="0" smtClean="0"/>
              <a:t> with </a:t>
            </a:r>
            <a:r>
              <a:rPr lang="en-US" dirty="0"/>
              <a:t>tabulated </a:t>
            </a:r>
            <a:r>
              <a:rPr lang="en-US" dirty="0" smtClean="0"/>
              <a:t>values</a:t>
            </a:r>
          </a:p>
          <a:p>
            <a:pPr marL="457200" indent="-228600">
              <a:buClr>
                <a:schemeClr val="dk1"/>
              </a:buClr>
              <a:buSzPct val="100000"/>
              <a:buFont typeface="Arial"/>
              <a:buChar char="•"/>
            </a:pPr>
            <a:r>
              <a:rPr lang="en-US" dirty="0"/>
              <a:t>Idea from [Heitz14</a:t>
            </a:r>
            <a:r>
              <a:rPr lang="en-US" dirty="0" smtClean="0"/>
              <a:t>]</a:t>
            </a:r>
            <a:endParaRPr lang="en-US" sz="2400" b="0" i="0" u="none" strike="noStrike" cap="none" dirty="0">
              <a:solidFill>
                <a:schemeClr val="dk1"/>
              </a:solidFill>
              <a:latin typeface="Arial"/>
              <a:ea typeface="Arial"/>
              <a:cs typeface="Arial"/>
              <a:sym typeface="Arial"/>
            </a:endParaRPr>
          </a:p>
          <a:p>
            <a:pPr marL="1371600" marR="0" lvl="2" indent="-355600" algn="l" rtl="0">
              <a:lnSpc>
                <a:spcPct val="100000"/>
              </a:lnSpc>
              <a:spcBef>
                <a:spcPts val="0"/>
              </a:spcBef>
              <a:spcAft>
                <a:spcPts val="0"/>
              </a:spcAft>
              <a:buClr>
                <a:schemeClr val="dk1"/>
              </a:buClr>
              <a:buSzPct val="100000"/>
              <a:buFont typeface="Arial"/>
              <a:buChar char="•"/>
            </a:pPr>
            <a:r>
              <a:rPr lang="en-US" sz="2000" b="0" i="0" u="none" strike="noStrike" cap="none" dirty="0" smtClean="0">
                <a:solidFill>
                  <a:schemeClr val="dk1"/>
                </a:solidFill>
                <a:latin typeface="Arial"/>
                <a:ea typeface="Arial"/>
                <a:cs typeface="Arial"/>
                <a:sym typeface="Arial"/>
              </a:rPr>
              <a:t>Second </a:t>
            </a:r>
            <a:r>
              <a:rPr lang="en-US" sz="2000" b="0" i="0" u="none" strike="noStrike" cap="none" dirty="0">
                <a:solidFill>
                  <a:schemeClr val="dk1"/>
                </a:solidFill>
                <a:latin typeface="Arial"/>
                <a:ea typeface="Arial"/>
                <a:cs typeface="Arial"/>
                <a:sym typeface="Arial"/>
              </a:rPr>
              <a:t>BRDF to compensate for the lost </a:t>
            </a:r>
            <a:r>
              <a:rPr lang="en-US" sz="2000" b="0" i="0" u="none" strike="noStrike" cap="none" dirty="0" smtClean="0">
                <a:solidFill>
                  <a:schemeClr val="dk1"/>
                </a:solidFill>
                <a:latin typeface="Arial"/>
                <a:ea typeface="Arial"/>
                <a:cs typeface="Arial"/>
                <a:sym typeface="Arial"/>
              </a:rPr>
              <a:t>energy</a:t>
            </a:r>
          </a:p>
          <a:p>
            <a:pPr marL="1016000" marR="0" lvl="2" indent="0" algn="l" rtl="0">
              <a:lnSpc>
                <a:spcPct val="100000"/>
              </a:lnSpc>
              <a:spcBef>
                <a:spcPts val="0"/>
              </a:spcBef>
              <a:spcAft>
                <a:spcPts val="0"/>
              </a:spcAft>
              <a:buClr>
                <a:schemeClr val="dk1"/>
              </a:buClr>
              <a:buSzPct val="100000"/>
            </a:pPr>
            <a:endParaRPr sz="2400" b="0" i="0" u="none" strike="noStrike" cap="none" dirty="0">
              <a:solidFill>
                <a:schemeClr val="dk1"/>
              </a:solidFill>
              <a:latin typeface="Arial"/>
              <a:ea typeface="Arial"/>
              <a:cs typeface="Arial"/>
              <a:sym typeface="Arial"/>
            </a:endParaRPr>
          </a:p>
          <a:p>
            <a:pPr marL="914400" marR="0" lvl="1" indent="-228600" algn="l" rtl="0">
              <a:lnSpc>
                <a:spcPct val="100000"/>
              </a:lnSpc>
              <a:spcBef>
                <a:spcPts val="0"/>
              </a:spcBef>
              <a:spcAft>
                <a:spcPts val="0"/>
              </a:spcAft>
              <a:buClr>
                <a:schemeClr val="dk1"/>
              </a:buClr>
              <a:buSzPct val="100000"/>
              <a:buFont typeface="Arial"/>
              <a:buChar char="•"/>
            </a:pPr>
            <a:r>
              <a:rPr lang="en-US" sz="2000" b="0" i="0" u="none" strike="noStrike" cap="none" dirty="0">
                <a:solidFill>
                  <a:schemeClr val="dk1"/>
                </a:solidFill>
                <a:sym typeface="Arial"/>
              </a:rPr>
              <a:t>Simulations show </a:t>
            </a:r>
            <a:r>
              <a:rPr lang="en-US" sz="2000" b="0" i="0" u="none" strike="noStrike" cap="none" dirty="0" smtClean="0">
                <a:solidFill>
                  <a:schemeClr val="dk1"/>
                </a:solidFill>
                <a:sym typeface="Arial"/>
              </a:rPr>
              <a:t>that</a:t>
            </a:r>
          </a:p>
          <a:p>
            <a:pPr marL="685800" marR="0" lvl="1" indent="0" algn="l" rtl="0">
              <a:lnSpc>
                <a:spcPct val="100000"/>
              </a:lnSpc>
              <a:spcBef>
                <a:spcPts val="0"/>
              </a:spcBef>
              <a:spcAft>
                <a:spcPts val="0"/>
              </a:spcAft>
              <a:buClr>
                <a:schemeClr val="dk1"/>
              </a:buClr>
              <a:buSzPct val="100000"/>
            </a:pPr>
            <a:r>
              <a:rPr lang="en-US" sz="2000" dirty="0"/>
              <a:t>	</a:t>
            </a:r>
            <a:r>
              <a:rPr lang="en-US" sz="2000" b="0" i="0" u="none" strike="noStrike" cap="none" dirty="0" smtClean="0">
                <a:solidFill>
                  <a:schemeClr val="dk1"/>
                </a:solidFill>
                <a:sym typeface="Arial"/>
              </a:rPr>
              <a:t>bounce </a:t>
            </a:r>
            <a:r>
              <a:rPr lang="en-US" sz="2000" b="0" i="0" u="none" strike="noStrike" cap="none" dirty="0">
                <a:solidFill>
                  <a:schemeClr val="dk1"/>
                </a:solidFill>
                <a:sym typeface="Arial"/>
              </a:rPr>
              <a:t>lobes are </a:t>
            </a:r>
            <a:r>
              <a:rPr lang="en-US" sz="2000" b="0" i="0" u="none" strike="noStrike" cap="none" dirty="0" smtClean="0">
                <a:solidFill>
                  <a:schemeClr val="dk1"/>
                </a:solidFill>
                <a:sym typeface="Arial"/>
              </a:rPr>
              <a:t>similar</a:t>
            </a:r>
            <a:endParaRPr lang="en-US" sz="2000" dirty="0"/>
          </a:p>
          <a:p>
            <a:pPr marL="914400" marR="0" lvl="1" indent="-228600" algn="l" rtl="0">
              <a:lnSpc>
                <a:spcPct val="100000"/>
              </a:lnSpc>
              <a:spcBef>
                <a:spcPts val="0"/>
              </a:spcBef>
              <a:spcAft>
                <a:spcPts val="0"/>
              </a:spcAft>
              <a:buClr>
                <a:schemeClr val="dk1"/>
              </a:buClr>
              <a:buSzPct val="100000"/>
              <a:buFont typeface="Arial"/>
              <a:buChar char="•"/>
            </a:pPr>
            <a:endParaRPr lang="en-US" sz="2400" b="0" i="0" u="none" strike="noStrike" cap="none" dirty="0" smtClean="0">
              <a:solidFill>
                <a:schemeClr val="dk1"/>
              </a:solidFill>
              <a:latin typeface="Arial"/>
              <a:ea typeface="Arial"/>
              <a:cs typeface="Arial"/>
              <a:sym typeface="Arial"/>
            </a:endParaRPr>
          </a:p>
        </p:txBody>
      </p:sp>
      <p:sp>
        <p:nvSpPr>
          <p:cNvPr id="1424" name="Shape 1424"/>
          <p:cNvSpPr txBox="1"/>
          <p:nvPr/>
        </p:nvSpPr>
        <p:spPr>
          <a:xfrm>
            <a:off x="-35300" y="4850725"/>
            <a:ext cx="6691800" cy="515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Images from “Multiple-Scattering Microfacet BSDFs with the Smith Model”, E.Heitz</a:t>
            </a:r>
          </a:p>
        </p:txBody>
      </p:sp>
      <p:pic>
        <p:nvPicPr>
          <p:cNvPr id="1425" name="Shape 1425"/>
          <p:cNvPicPr preferRelativeResize="0"/>
          <p:nvPr/>
        </p:nvPicPr>
        <p:blipFill rotWithShape="1">
          <a:blip r:embed="rId3">
            <a:alphaModFix/>
          </a:blip>
          <a:srcRect/>
          <a:stretch/>
        </p:blipFill>
        <p:spPr>
          <a:xfrm>
            <a:off x="5089640" y="4004481"/>
            <a:ext cx="4023048" cy="1151948"/>
          </a:xfrm>
          <a:prstGeom prst="rect">
            <a:avLst/>
          </a:prstGeom>
          <a:noFill/>
          <a:ln>
            <a:noFill/>
          </a:ln>
        </p:spPr>
      </p:pic>
      <p:pic>
        <p:nvPicPr>
          <p:cNvPr id="1426" name="Shape 1426"/>
          <p:cNvPicPr preferRelativeResize="0"/>
          <p:nvPr/>
        </p:nvPicPr>
        <p:blipFill rotWithShape="1">
          <a:blip r:embed="rId4">
            <a:alphaModFix/>
          </a:blip>
          <a:srcRect/>
          <a:stretch/>
        </p:blipFill>
        <p:spPr>
          <a:xfrm>
            <a:off x="9263289" y="1892874"/>
            <a:ext cx="4381733" cy="1220898"/>
          </a:xfrm>
          <a:prstGeom prst="rect">
            <a:avLst/>
          </a:prstGeom>
          <a:noFill/>
          <a:ln>
            <a:noFill/>
          </a:ln>
        </p:spPr>
      </p:pic>
      <p:pic>
        <p:nvPicPr>
          <p:cNvPr id="1427" name="Shape 1427"/>
          <p:cNvPicPr preferRelativeResize="0"/>
          <p:nvPr/>
        </p:nvPicPr>
        <p:blipFill rotWithShape="1">
          <a:blip r:embed="rId5">
            <a:alphaModFix/>
          </a:blip>
          <a:srcRect/>
          <a:stretch/>
        </p:blipFill>
        <p:spPr>
          <a:xfrm>
            <a:off x="1706429" y="3588953"/>
            <a:ext cx="5181802" cy="40440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Shape 143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Real-time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433" name="Shape 1433"/>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Going further?</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More physically-accurate diffuse BRDF</a:t>
            </a:r>
          </a:p>
          <a:p>
            <a:pPr marL="914400" marR="0" lvl="1" indent="-228600" algn="l" rtl="0">
              <a:lnSpc>
                <a:spcPct val="100000"/>
              </a:lnSpc>
              <a:spcBef>
                <a:spcPts val="0"/>
              </a:spcBef>
              <a:spcAft>
                <a:spcPts val="0"/>
              </a:spcAft>
              <a:buClr>
                <a:srgbClr val="D9D9D9"/>
              </a:buClr>
              <a:buSzPct val="100000"/>
              <a:buFont typeface="Arial"/>
              <a:buChar char="•"/>
            </a:pPr>
            <a:r>
              <a:rPr lang="en-US" sz="2400" b="0" i="0" u="none" strike="noStrike" cap="none">
                <a:solidFill>
                  <a:srgbClr val="D9D9D9"/>
                </a:solidFill>
                <a:latin typeface="Arial"/>
                <a:ea typeface="Arial"/>
                <a:cs typeface="Arial"/>
                <a:sym typeface="Arial"/>
              </a:rPr>
              <a:t>NDF shape</a:t>
            </a:r>
          </a:p>
          <a:p>
            <a:pPr marL="1371600" marR="0" lvl="2" indent="-228600" algn="l" rtl="0">
              <a:lnSpc>
                <a:spcPct val="100000"/>
              </a:lnSpc>
              <a:spcBef>
                <a:spcPts val="0"/>
              </a:spcBef>
              <a:spcAft>
                <a:spcPts val="0"/>
              </a:spcAft>
              <a:buClr>
                <a:srgbClr val="D9D9D9"/>
              </a:buClr>
              <a:buSzPct val="100000"/>
              <a:buFont typeface="Arial"/>
              <a:buChar char="•"/>
            </a:pPr>
            <a:r>
              <a:rPr lang="en-US" sz="2000" b="0" i="0" u="none" strike="noStrike" cap="none">
                <a:solidFill>
                  <a:srgbClr val="D9D9D9"/>
                </a:solidFill>
                <a:latin typeface="Arial"/>
                <a:ea typeface="Arial"/>
                <a:cs typeface="Arial"/>
                <a:sym typeface="Arial"/>
              </a:rPr>
              <a:t>Anisotropy, shape control</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Multiscale </a:t>
            </a:r>
            <a:r>
              <a:rPr lang="en-US" sz="2400" b="0" i="0" u="none" strike="noStrike" cap="none">
                <a:solidFill>
                  <a:srgbClr val="D0CECE"/>
                </a:solidFill>
                <a:latin typeface="Arial"/>
                <a:ea typeface="Arial"/>
                <a:cs typeface="Arial"/>
                <a:sym typeface="Arial"/>
              </a:rPr>
              <a:t>Representation</a:t>
            </a:r>
          </a:p>
          <a:p>
            <a:pPr marL="914400" marR="0" lvl="1" indent="-228600" algn="l" rtl="0">
              <a:lnSpc>
                <a:spcPct val="100000"/>
              </a:lnSpc>
              <a:spcBef>
                <a:spcPts val="0"/>
              </a:spcBef>
              <a:spcAft>
                <a:spcPts val="0"/>
              </a:spcAft>
              <a:buClr>
                <a:srgbClr val="CCCCCC"/>
              </a:buClr>
              <a:buSzPct val="100000"/>
              <a:buFont typeface="Arial"/>
              <a:buChar char="•"/>
            </a:pPr>
            <a:r>
              <a:rPr lang="en-US" sz="2400" b="0" i="0" u="none" strike="noStrike" cap="none">
                <a:solidFill>
                  <a:srgbClr val="CCCCCC"/>
                </a:solidFill>
                <a:latin typeface="Arial"/>
                <a:ea typeface="Arial"/>
                <a:cs typeface="Arial"/>
                <a:sym typeface="Arial"/>
              </a:rPr>
              <a:t>Multiple scattering</a:t>
            </a:r>
          </a:p>
          <a:p>
            <a:pPr marL="914400" marR="0" lvl="1" indent="-228600" algn="l" rtl="0">
              <a:lnSpc>
                <a:spcPct val="100000"/>
              </a:lnSpc>
              <a:spcBef>
                <a:spcPts val="0"/>
              </a:spcBef>
              <a:spcAft>
                <a:spcPts val="0"/>
              </a:spcAft>
              <a:buClr>
                <a:srgbClr val="000000"/>
              </a:buClr>
              <a:buSzPct val="100000"/>
              <a:buFont typeface="Arial"/>
              <a:buChar char="•"/>
            </a:pPr>
            <a:r>
              <a:rPr lang="en-US" sz="2400" b="0" i="0" u="none" strike="noStrike" cap="none">
                <a:solidFill>
                  <a:srgbClr val="000000"/>
                </a:solidFill>
                <a:latin typeface="Arial"/>
                <a:ea typeface="Arial"/>
                <a:cs typeface="Arial"/>
                <a:sym typeface="Arial"/>
              </a:rPr>
              <a:t>Iridescence / Thin-film</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Shape 143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Iridescence / Thin-film</a:t>
            </a:r>
          </a:p>
        </p:txBody>
      </p:sp>
      <p:sp>
        <p:nvSpPr>
          <p:cNvPr id="1439" name="Shape 1439"/>
          <p:cNvSpPr txBox="1">
            <a:spLocks noGrp="1"/>
          </p:cNvSpPr>
          <p:nvPr>
            <p:ph type="body" idx="1"/>
          </p:nvPr>
        </p:nvSpPr>
        <p:spPr>
          <a:xfrm>
            <a:off x="457200" y="1735150"/>
            <a:ext cx="88290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Iridescence / Thin-film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Chromatic Fresnel effect</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Chromatic offset Fresnel curve [Drobot17]</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Replace Fresnel term by Airy reflectance </a:t>
            </a:r>
          </a:p>
          <a:p>
            <a:pPr marL="914400" marR="0" lvl="0" indent="457200" algn="l" rtl="0">
              <a:lnSpc>
                <a:spcPct val="100000"/>
              </a:lnSpc>
              <a:spcBef>
                <a:spcPts val="0"/>
              </a:spcBef>
              <a:spcAft>
                <a:spcPts val="0"/>
              </a:spcAft>
              <a:buClr>
                <a:schemeClr val="dk1"/>
              </a:buClr>
              <a:buSzPct val="25000"/>
              <a:buFont typeface="Arial"/>
              <a:buNone/>
            </a:pPr>
            <a:r>
              <a:rPr lang="en-US" sz="2000" b="0" i="0" u="none" strike="noStrike" cap="none">
                <a:solidFill>
                  <a:schemeClr val="dk1"/>
                </a:solidFill>
                <a:latin typeface="Arial"/>
                <a:ea typeface="Arial"/>
                <a:cs typeface="Arial"/>
                <a:sym typeface="Arial"/>
              </a:rPr>
              <a:t>[Belcour17]</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Almost practical, multiscale, lighting coherency</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Allows a similar visual to iridescent flakes</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Needs a simpler parametrization</a:t>
            </a:r>
          </a:p>
          <a:p>
            <a:pPr marL="914400" marR="0" lvl="1"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End of story?</a:t>
            </a:r>
          </a:p>
          <a:p>
            <a:pPr marL="1371600" marR="0" lvl="2"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Single thin-layer, not multi-layer (like butterfly)</a:t>
            </a:r>
          </a:p>
        </p:txBody>
      </p:sp>
      <p:pic>
        <p:nvPicPr>
          <p:cNvPr id="1440" name="Shape 1440"/>
          <p:cNvPicPr preferRelativeResize="0"/>
          <p:nvPr/>
        </p:nvPicPr>
        <p:blipFill rotWithShape="1">
          <a:blip r:embed="rId3">
            <a:alphaModFix/>
          </a:blip>
          <a:srcRect/>
          <a:stretch/>
        </p:blipFill>
        <p:spPr>
          <a:xfrm>
            <a:off x="6877124" y="3871523"/>
            <a:ext cx="2147899" cy="1208225"/>
          </a:xfrm>
          <a:prstGeom prst="rect">
            <a:avLst/>
          </a:prstGeom>
          <a:noFill/>
          <a:ln>
            <a:noFill/>
          </a:ln>
        </p:spPr>
      </p:pic>
      <p:pic>
        <p:nvPicPr>
          <p:cNvPr id="1441" name="Shape 1441"/>
          <p:cNvPicPr preferRelativeResize="0"/>
          <p:nvPr/>
        </p:nvPicPr>
        <p:blipFill rotWithShape="1">
          <a:blip r:embed="rId4">
            <a:alphaModFix/>
          </a:blip>
          <a:srcRect/>
          <a:stretch/>
        </p:blipFill>
        <p:spPr>
          <a:xfrm>
            <a:off x="6686793" y="2133374"/>
            <a:ext cx="1296531" cy="972000"/>
          </a:xfrm>
          <a:prstGeom prst="rect">
            <a:avLst/>
          </a:prstGeom>
          <a:noFill/>
          <a:ln>
            <a:noFill/>
          </a:ln>
        </p:spPr>
      </p:pic>
      <p:pic>
        <p:nvPicPr>
          <p:cNvPr id="1442" name="Shape 1442"/>
          <p:cNvPicPr preferRelativeResize="0"/>
          <p:nvPr/>
        </p:nvPicPr>
        <p:blipFill rotWithShape="1">
          <a:blip r:embed="rId5">
            <a:alphaModFix/>
          </a:blip>
          <a:srcRect/>
          <a:stretch/>
        </p:blipFill>
        <p:spPr>
          <a:xfrm>
            <a:off x="8045518" y="2098600"/>
            <a:ext cx="1030205" cy="971999"/>
          </a:xfrm>
          <a:prstGeom prst="rect">
            <a:avLst/>
          </a:prstGeom>
          <a:noFill/>
          <a:ln>
            <a:noFill/>
          </a:ln>
        </p:spPr>
      </p:pic>
      <p:sp>
        <p:nvSpPr>
          <p:cNvPr id="1443" name="Shape 1443"/>
          <p:cNvSpPr txBox="1"/>
          <p:nvPr/>
        </p:nvSpPr>
        <p:spPr>
          <a:xfrm>
            <a:off x="-76200" y="4888550"/>
            <a:ext cx="5889299" cy="428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Practical multi layered rendering”, M. Drobot, Siggraph 2017</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Shape 1448"/>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449" name="Shape 1449"/>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Layered, </a:t>
            </a:r>
            <a:r>
              <a:rPr lang="en-US" sz="3600" b="1" i="0" u="none" strike="noStrike" cap="none">
                <a:solidFill>
                  <a:schemeClr val="lt1"/>
                </a:solidFill>
                <a:latin typeface="Roboto"/>
                <a:ea typeface="Roboto"/>
                <a:cs typeface="Roboto"/>
                <a:sym typeface="Roboto"/>
              </a:rPr>
              <a:t>where are we </a:t>
            </a:r>
          </a:p>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chemeClr val="lt1"/>
                </a:solidFill>
                <a:latin typeface="Roboto"/>
                <a:ea typeface="Roboto"/>
                <a:cs typeface="Roboto"/>
                <a:sym typeface="Roboto"/>
              </a:rPr>
              <a:t>(in real-time rendering)?</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Shape 145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455" name="Shape 1455"/>
          <p:cNvSpPr txBox="1">
            <a:spLocks noGrp="1"/>
          </p:cNvSpPr>
          <p:nvPr>
            <p:ph type="body" idx="1"/>
          </p:nvPr>
        </p:nvSpPr>
        <p:spPr>
          <a:xfrm>
            <a:off x="457200" y="1735150"/>
            <a:ext cx="70473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 layered BRDF is a stack of BRDFs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Games use 2 specular BRDF on top of a Diffuse BRDF</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Hardcoded roughness and Fresnel interface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Mimic ClearCoat</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Simplified</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Need better rough Fresnel interface interaction</a:t>
            </a:r>
          </a:p>
        </p:txBody>
      </p:sp>
      <p:pic>
        <p:nvPicPr>
          <p:cNvPr id="1456" name="Shape 1456"/>
          <p:cNvPicPr preferRelativeResize="0"/>
          <p:nvPr/>
        </p:nvPicPr>
        <p:blipFill rotWithShape="1">
          <a:blip r:embed="rId3">
            <a:alphaModFix/>
          </a:blip>
          <a:srcRect/>
          <a:stretch/>
        </p:blipFill>
        <p:spPr>
          <a:xfrm>
            <a:off x="7401674" y="1974535"/>
            <a:ext cx="1777500" cy="1991400"/>
          </a:xfrm>
          <a:prstGeom prst="rect">
            <a:avLst/>
          </a:prstGeom>
          <a:noFill/>
          <a:ln>
            <a:noFill/>
          </a:ln>
        </p:spPr>
      </p:pic>
      <p:sp>
        <p:nvSpPr>
          <p:cNvPr id="1457" name="Shape 1457"/>
          <p:cNvSpPr txBox="1"/>
          <p:nvPr/>
        </p:nvSpPr>
        <p:spPr>
          <a:xfrm>
            <a:off x="-52036" y="4841941"/>
            <a:ext cx="7886700"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“Physically Based Shader Design in Arnold”, A. Langlands, Siggraph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Introduction</a:t>
            </a:r>
          </a:p>
        </p:txBody>
      </p:sp>
      <p:sp>
        <p:nvSpPr>
          <p:cNvPr id="875" name="Shape 875"/>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Today's talk</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Definition of a physically based material</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Restrict to bidirectional reflectance distribution function (BRDF)</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Diffuse / Specular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No time to cover transparency, volume, non-local subsurface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Current and future real-time material model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Current physically based texture workflow</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Shape 1462"/>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463" name="Shape 1463"/>
          <p:cNvSpPr txBox="1">
            <a:spLocks noGrp="1"/>
          </p:cNvSpPr>
          <p:nvPr>
            <p:ph type="body" idx="1"/>
          </p:nvPr>
        </p:nvSpPr>
        <p:spPr>
          <a:xfrm>
            <a:off x="457200" y="1735150"/>
            <a:ext cx="85664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Two specular layers provide lot of combination for real times. Is that enough ?</a:t>
            </a:r>
          </a:p>
        </p:txBody>
      </p:sp>
      <p:pic>
        <p:nvPicPr>
          <p:cNvPr id="1464" name="Shape 1464"/>
          <p:cNvPicPr preferRelativeResize="0"/>
          <p:nvPr/>
        </p:nvPicPr>
        <p:blipFill rotWithShape="1">
          <a:blip r:embed="rId3">
            <a:alphaModFix/>
          </a:blip>
          <a:srcRect/>
          <a:stretch/>
        </p:blipFill>
        <p:spPr>
          <a:xfrm>
            <a:off x="1383974" y="2663875"/>
            <a:ext cx="5674749" cy="2013774"/>
          </a:xfrm>
          <a:prstGeom prst="rect">
            <a:avLst/>
          </a:prstGeom>
          <a:noFill/>
          <a:ln>
            <a:noFill/>
          </a:ln>
        </p:spPr>
      </p:pic>
      <p:sp>
        <p:nvSpPr>
          <p:cNvPr id="1465" name="Shape 1465"/>
          <p:cNvSpPr txBox="1"/>
          <p:nvPr/>
        </p:nvSpPr>
        <p:spPr>
          <a:xfrm>
            <a:off x="-33875" y="4806250"/>
            <a:ext cx="53465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“Arbitrarily Layered Micro-Facet Surfaces”, A. Weidlich, Graphite 2007</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Shape 147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sp>
        <p:nvSpPr>
          <p:cNvPr id="1471" name="Shape 1471"/>
          <p:cNvSpPr txBox="1">
            <a:spLocks noGrp="1"/>
          </p:cNvSpPr>
          <p:nvPr>
            <p:ph type="body" idx="1"/>
          </p:nvPr>
        </p:nvSpPr>
        <p:spPr>
          <a:xfrm>
            <a:off x="457199" y="1735150"/>
            <a:ext cx="8037095" cy="2716200"/>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A hard problem with the Layered BRDF: Light transmission between layer</a:t>
            </a:r>
          </a:p>
          <a:p>
            <a:pPr marL="1028700" lvl="1" indent="-342900" rtl="0">
              <a:spcBef>
                <a:spcPts val="0"/>
              </a:spcBef>
              <a:buFont typeface="Arial" panose="020B0604020202020204" pitchFamily="34" charset="0"/>
              <a:buChar char="•"/>
            </a:pPr>
            <a:r>
              <a:rPr lang="en-US" dirty="0"/>
              <a:t>Multiple interface reflection in down/up directions</a:t>
            </a:r>
          </a:p>
          <a:p>
            <a:pPr marL="571500" lvl="0" indent="-342900" rtl="0">
              <a:spcBef>
                <a:spcPts val="0"/>
              </a:spcBef>
              <a:buFont typeface="Arial" panose="020B0604020202020204" pitchFamily="34" charset="0"/>
              <a:buChar char="•"/>
            </a:pPr>
            <a:r>
              <a:rPr lang="en-US" dirty="0"/>
              <a:t>[Jakob14] Introduced tabulated reflectance functions in a Fourier basis for offline</a:t>
            </a:r>
          </a:p>
          <a:p>
            <a:pPr marL="1028700" lvl="1" indent="-342900" rtl="0">
              <a:spcBef>
                <a:spcPts val="0"/>
              </a:spcBef>
              <a:buFont typeface="Arial" panose="020B0604020202020204" pitchFamily="34" charset="0"/>
              <a:buChar char="•"/>
            </a:pPr>
            <a:r>
              <a:rPr lang="en-US" dirty="0"/>
              <a:t>Easy to chain</a:t>
            </a:r>
          </a:p>
          <a:p>
            <a:pPr marL="1028700" lvl="1" indent="-342900" rtl="0">
              <a:spcBef>
                <a:spcPts val="0"/>
              </a:spcBef>
              <a:buFont typeface="Arial" panose="020B0604020202020204" pitchFamily="34" charset="0"/>
              <a:buChar char="•"/>
            </a:pPr>
            <a:r>
              <a:rPr lang="en-US" dirty="0"/>
              <a:t>Produce accurate results for an</a:t>
            </a:r>
          </a:p>
          <a:p>
            <a:pPr marL="457200" lvl="0" indent="0" rtl="0">
              <a:spcBef>
                <a:spcPts val="0"/>
              </a:spcBef>
            </a:pPr>
            <a:r>
              <a:rPr lang="en-US" dirty="0" smtClean="0"/>
              <a:t>	arbitrary </a:t>
            </a:r>
            <a:r>
              <a:rPr lang="en-US" dirty="0"/>
              <a:t>number of layers</a:t>
            </a:r>
          </a:p>
        </p:txBody>
      </p:sp>
      <p:pic>
        <p:nvPicPr>
          <p:cNvPr id="1472" name="Shape 1472"/>
          <p:cNvPicPr preferRelativeResize="0"/>
          <p:nvPr/>
        </p:nvPicPr>
        <p:blipFill rotWithShape="1">
          <a:blip r:embed="rId3">
            <a:alphaModFix/>
          </a:blip>
          <a:srcRect/>
          <a:stretch/>
        </p:blipFill>
        <p:spPr>
          <a:xfrm>
            <a:off x="5983919" y="3440862"/>
            <a:ext cx="2909699" cy="1452300"/>
          </a:xfrm>
          <a:prstGeom prst="rect">
            <a:avLst/>
          </a:prstGeom>
          <a:noFill/>
          <a:ln>
            <a:noFill/>
          </a:ln>
        </p:spPr>
      </p:pic>
      <p:sp>
        <p:nvSpPr>
          <p:cNvPr id="1473" name="Shape 1473"/>
          <p:cNvSpPr txBox="1"/>
          <p:nvPr/>
        </p:nvSpPr>
        <p:spPr>
          <a:xfrm>
            <a:off x="-63875" y="4893100"/>
            <a:ext cx="6222900"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“A Comprehensive Framework for Rendering Layered Materials”, w. Jakob,  Siggraph 2014</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457200" y="1735150"/>
            <a:ext cx="65696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[Weidlich07] defines arbitrarily layered micro-facet surfaces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Specular layers only</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Assumes single scattering thin layer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Approximate light transmission between layers (up and down)</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Total internal reflection, absorption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No energy conservation</a:t>
            </a:r>
          </a:p>
        </p:txBody>
      </p:sp>
      <p:pic>
        <p:nvPicPr>
          <p:cNvPr id="1479" name="Shape 1479"/>
          <p:cNvPicPr preferRelativeResize="0"/>
          <p:nvPr/>
        </p:nvPicPr>
        <p:blipFill rotWithShape="1">
          <a:blip r:embed="rId3">
            <a:alphaModFix/>
          </a:blip>
          <a:srcRect/>
          <a:stretch/>
        </p:blipFill>
        <p:spPr>
          <a:xfrm>
            <a:off x="6407075" y="3246450"/>
            <a:ext cx="2813112" cy="360475"/>
          </a:xfrm>
          <a:prstGeom prst="rect">
            <a:avLst/>
          </a:prstGeom>
          <a:noFill/>
          <a:ln>
            <a:noFill/>
          </a:ln>
        </p:spPr>
      </p:pic>
      <p:sp>
        <p:nvSpPr>
          <p:cNvPr id="1480" name="Shape 1480"/>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pic>
        <p:nvPicPr>
          <p:cNvPr id="1481" name="Shape 1481"/>
          <p:cNvPicPr preferRelativeResize="0"/>
          <p:nvPr/>
        </p:nvPicPr>
        <p:blipFill rotWithShape="1">
          <a:blip r:embed="rId4">
            <a:alphaModFix/>
          </a:blip>
          <a:srcRect/>
          <a:stretch/>
        </p:blipFill>
        <p:spPr>
          <a:xfrm>
            <a:off x="6648299" y="13850"/>
            <a:ext cx="2495600" cy="2372699"/>
          </a:xfrm>
          <a:prstGeom prst="rect">
            <a:avLst/>
          </a:prstGeom>
          <a:noFill/>
          <a:ln>
            <a:noFill/>
          </a:ln>
        </p:spPr>
      </p:pic>
      <p:sp>
        <p:nvSpPr>
          <p:cNvPr id="1482" name="Shape 1482"/>
          <p:cNvSpPr txBox="1"/>
          <p:nvPr/>
        </p:nvSpPr>
        <p:spPr>
          <a:xfrm>
            <a:off x="84675" y="4882450"/>
            <a:ext cx="72812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“Arbitrarily Layered Micro-Facet Surfaces”, A. Weidlich, Graphite 2007</a:t>
            </a:r>
          </a:p>
        </p:txBody>
      </p:sp>
      <p:pic>
        <p:nvPicPr>
          <p:cNvPr id="1483" name="Shape 1483"/>
          <p:cNvPicPr preferRelativeResize="0"/>
          <p:nvPr/>
        </p:nvPicPr>
        <p:blipFill rotWithShape="1">
          <a:blip r:embed="rId5">
            <a:alphaModFix/>
          </a:blip>
          <a:srcRect/>
          <a:stretch/>
        </p:blipFill>
        <p:spPr>
          <a:xfrm>
            <a:off x="7093150" y="3813946"/>
            <a:ext cx="1502699" cy="861474"/>
          </a:xfrm>
          <a:prstGeom prst="rect">
            <a:avLst/>
          </a:prstGeom>
          <a:noFill/>
          <a:ln>
            <a:noFill/>
          </a:ln>
        </p:spPr>
      </p:pic>
      <p:cxnSp>
        <p:nvCxnSpPr>
          <p:cNvPr id="1484" name="Shape 1484"/>
          <p:cNvCxnSpPr/>
          <p:nvPr/>
        </p:nvCxnSpPr>
        <p:spPr>
          <a:xfrm>
            <a:off x="7771911" y="2657650"/>
            <a:ext cx="7499" cy="317699"/>
          </a:xfrm>
          <a:prstGeom prst="straightConnector1">
            <a:avLst/>
          </a:prstGeom>
          <a:noFill/>
          <a:ln w="9525" cap="flat" cmpd="sng">
            <a:solidFill>
              <a:srgbClr val="FF0000"/>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pic>
        <p:nvPicPr>
          <p:cNvPr id="1490" name="Shape 1490"/>
          <p:cNvPicPr preferRelativeResize="0"/>
          <p:nvPr/>
        </p:nvPicPr>
        <p:blipFill rotWithShape="1">
          <a:blip r:embed="rId3">
            <a:alphaModFix/>
          </a:blip>
          <a:srcRect/>
          <a:stretch/>
        </p:blipFill>
        <p:spPr>
          <a:xfrm>
            <a:off x="5176489" y="3074142"/>
            <a:ext cx="3942149" cy="1128474"/>
          </a:xfrm>
          <a:prstGeom prst="rect">
            <a:avLst/>
          </a:prstGeom>
          <a:noFill/>
          <a:ln>
            <a:noFill/>
          </a:ln>
        </p:spPr>
      </p:pic>
      <p:sp>
        <p:nvSpPr>
          <p:cNvPr id="1491" name="Shape 1491"/>
          <p:cNvSpPr txBox="1"/>
          <p:nvPr/>
        </p:nvSpPr>
        <p:spPr>
          <a:xfrm>
            <a:off x="-45500" y="4840100"/>
            <a:ext cx="7634099"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100" b="0" i="0" u="none" strike="noStrike" cap="none">
                <a:solidFill>
                  <a:schemeClr val="dk1"/>
                </a:solidFill>
                <a:latin typeface="Arial"/>
                <a:ea typeface="Arial"/>
                <a:cs typeface="Arial"/>
                <a:sym typeface="Arial"/>
              </a:rPr>
              <a:t>Image from “Reflection Model Design for Wall-E and Up” B. Smiths, Siggraph 2012</a:t>
            </a:r>
          </a:p>
        </p:txBody>
      </p:sp>
      <p:sp>
        <p:nvSpPr>
          <p:cNvPr id="1492" name="Shape 1492"/>
          <p:cNvSpPr txBox="1">
            <a:spLocks noGrp="1"/>
          </p:cNvSpPr>
          <p:nvPr>
            <p:ph type="body" idx="1"/>
          </p:nvPr>
        </p:nvSpPr>
        <p:spPr>
          <a:xfrm>
            <a:off x="457200" y="1735150"/>
            <a:ext cx="78867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An </a:t>
            </a:r>
            <a:r>
              <a:rPr lang="en-US"/>
              <a:t>i</a:t>
            </a:r>
            <a:r>
              <a:rPr lang="en-US" sz="2400" b="0" i="0" u="none" strike="noStrike" cap="none">
                <a:solidFill>
                  <a:schemeClr val="dk1"/>
                </a:solidFill>
                <a:latin typeface="Arial"/>
                <a:ea typeface="Arial"/>
                <a:cs typeface="Arial"/>
                <a:sym typeface="Arial"/>
              </a:rPr>
              <a:t>mportant consideration for real-time layering</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The top BRDF acts as a blurring filter on the bottom BRDF</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Mean result can’t be sharper than input</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Naturally handled by path tracer</a:t>
            </a:r>
          </a:p>
          <a:p>
            <a:pPr marL="914400" marR="0" lvl="0" indent="0" algn="l" rtl="0">
              <a:lnSpc>
                <a:spcPct val="100000"/>
              </a:lnSpc>
              <a:spcBef>
                <a:spcPts val="0"/>
              </a:spcBef>
              <a:spcAft>
                <a:spcPts val="0"/>
              </a:spcAft>
              <a:buNone/>
            </a:pPr>
            <a:endParaRP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Real-time needs to fake it</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Should we consider roughness of top to modify the base roughness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Shape 149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sp>
        <p:nvSpPr>
          <p:cNvPr id="1498" name="Shape 1498"/>
          <p:cNvSpPr txBox="1">
            <a:spLocks noGrp="1"/>
          </p:cNvSpPr>
          <p:nvPr>
            <p:ph type="body" idx="1"/>
          </p:nvPr>
        </p:nvSpPr>
        <p:spPr>
          <a:xfrm>
            <a:off x="457200" y="1735150"/>
            <a:ext cx="8067300"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Real-time layering base on [Weidlich07]</a:t>
            </a:r>
          </a:p>
          <a:p>
            <a:pPr marL="571500" lvl="0" indent="-342900" rtl="0">
              <a:spcBef>
                <a:spcPts val="0"/>
              </a:spcBef>
              <a:buFont typeface="Arial" panose="020B0604020202020204" pitchFamily="34" charset="0"/>
              <a:buChar char="•"/>
            </a:pPr>
            <a:r>
              <a:rPr lang="en-US" dirty="0"/>
              <a:t>Layered Materials in Real-Time Rendering [Elek10] </a:t>
            </a:r>
          </a:p>
          <a:p>
            <a:pPr marL="1028700" lvl="1" indent="-342900" rtl="0">
              <a:spcBef>
                <a:spcPts val="0"/>
              </a:spcBef>
              <a:buFont typeface="Arial" panose="020B0604020202020204" pitchFamily="34" charset="0"/>
              <a:buChar char="•"/>
            </a:pPr>
            <a:r>
              <a:rPr lang="en-US" dirty="0"/>
              <a:t>Simulate path tracer blurring effect in layer</a:t>
            </a:r>
          </a:p>
          <a:p>
            <a:pPr marL="1485900" lvl="2" indent="-342900" rtl="0">
              <a:spcBef>
                <a:spcPts val="0"/>
              </a:spcBef>
              <a:buFont typeface="Arial" panose="020B0604020202020204" pitchFamily="34" charset="0"/>
              <a:buChar char="•"/>
            </a:pPr>
            <a:r>
              <a:rPr lang="en-US" dirty="0"/>
              <a:t>Use min of top and base roughness</a:t>
            </a:r>
          </a:p>
          <a:p>
            <a:pPr marL="571500" lvl="0" indent="-342900" rtl="0">
              <a:spcBef>
                <a:spcPts val="0"/>
              </a:spcBef>
              <a:buFont typeface="Arial" panose="020B0604020202020204" pitchFamily="34" charset="0"/>
              <a:buChar char="•"/>
            </a:pPr>
            <a:r>
              <a:rPr lang="en-US" dirty="0"/>
              <a:t>Practical multi-layered rendering [Drobot17]</a:t>
            </a:r>
          </a:p>
          <a:p>
            <a:pPr marL="1028700" lvl="1" indent="-342900" rtl="0">
              <a:spcBef>
                <a:spcPts val="0"/>
              </a:spcBef>
              <a:buFont typeface="Arial" panose="020B0604020202020204" pitchFamily="34" charset="0"/>
              <a:buChar char="•"/>
            </a:pPr>
            <a:r>
              <a:rPr lang="en-US" dirty="0"/>
              <a:t>Improvement framework for “modern” PBR</a:t>
            </a:r>
          </a:p>
          <a:p>
            <a:pPr marL="1485900" lvl="2" indent="-342900" rtl="0">
              <a:spcBef>
                <a:spcPts val="0"/>
              </a:spcBef>
              <a:buFont typeface="Arial" panose="020B0604020202020204" pitchFamily="34" charset="0"/>
              <a:buChar char="•"/>
            </a:pPr>
            <a:r>
              <a:rPr lang="en-US" dirty="0"/>
              <a:t>Simulate path tracer blurring effect in layer</a:t>
            </a:r>
          </a:p>
          <a:p>
            <a:pPr marL="1885950" lvl="3" indent="-285750" rtl="0">
              <a:spcBef>
                <a:spcPts val="0"/>
              </a:spcBef>
              <a:buFont typeface="Arial" panose="020B0604020202020204" pitchFamily="34" charset="0"/>
              <a:buChar char="•"/>
            </a:pPr>
            <a:r>
              <a:rPr lang="en-US" dirty="0"/>
              <a:t>Use a mix of roughness, scattering and thickness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1503" name="Shape 150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sp>
        <p:nvSpPr>
          <p:cNvPr id="1504" name="Shape 1504"/>
          <p:cNvSpPr txBox="1">
            <a:spLocks noGrp="1"/>
          </p:cNvSpPr>
          <p:nvPr>
            <p:ph type="body" idx="1"/>
          </p:nvPr>
        </p:nvSpPr>
        <p:spPr>
          <a:xfrm>
            <a:off x="457200" y="1735150"/>
            <a:ext cx="8067300" cy="2716199"/>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Previous approach approximates specular BRDF / specular BRDF interface</a:t>
            </a:r>
          </a:p>
          <a:p>
            <a:pPr marL="571500" lvl="0" indent="-342900" rtl="0">
              <a:spcBef>
                <a:spcPts val="0"/>
              </a:spcBef>
              <a:buFont typeface="Arial" panose="020B0604020202020204" pitchFamily="34" charset="0"/>
              <a:buChar char="•"/>
            </a:pPr>
            <a:r>
              <a:rPr lang="en-US" dirty="0"/>
              <a:t>What about specular BRDF / diffuse BRDF interface ?</a:t>
            </a:r>
          </a:p>
          <a:p>
            <a:pPr marL="1028700" lvl="1" indent="-342900" rtl="0">
              <a:spcBef>
                <a:spcPts val="0"/>
              </a:spcBef>
              <a:buFont typeface="Arial" panose="020B0604020202020204" pitchFamily="34" charset="0"/>
              <a:buChar char="•"/>
            </a:pPr>
            <a:r>
              <a:rPr lang="en-US" dirty="0" smtClean="0"/>
              <a:t>Fallback </a:t>
            </a:r>
            <a:r>
              <a:rPr lang="en-US" dirty="0"/>
              <a:t>to previous section question</a:t>
            </a:r>
          </a:p>
          <a:p>
            <a:pPr marL="1485900" lvl="2" indent="-342900" rtl="0">
              <a:spcBef>
                <a:spcPts val="0"/>
              </a:spcBef>
              <a:buFont typeface="Arial" panose="020B0604020202020204" pitchFamily="34" charset="0"/>
              <a:buChar char="•"/>
            </a:pPr>
            <a:r>
              <a:rPr lang="en-US" dirty="0"/>
              <a:t>[Meneveaux17] multiple reflection Fresnel term ?</a:t>
            </a:r>
          </a:p>
          <a:p>
            <a:pPr marL="1885950" lvl="3" indent="-285750" rtl="0">
              <a:spcBef>
                <a:spcPts val="0"/>
              </a:spcBef>
              <a:buFont typeface="Arial" panose="020B0604020202020204" pitchFamily="34" charset="0"/>
              <a:buChar char="•"/>
            </a:pPr>
            <a:r>
              <a:rPr lang="en-US" dirty="0"/>
              <a:t>But smooth specular only</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sp>
        <p:nvSpPr>
          <p:cNvPr id="1509" name="Shape 150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4000" b="1" i="0" u="none" strike="noStrike" cap="none">
                <a:solidFill>
                  <a:schemeClr val="dk1"/>
                </a:solidFill>
                <a:latin typeface="Arial"/>
                <a:ea typeface="Arial"/>
                <a:cs typeface="Arial"/>
                <a:sym typeface="Arial"/>
              </a:rPr>
              <a:t>Layered BRDF</a:t>
            </a:r>
          </a:p>
        </p:txBody>
      </p:sp>
      <p:sp>
        <p:nvSpPr>
          <p:cNvPr id="1510" name="Shape 1510"/>
          <p:cNvSpPr txBox="1">
            <a:spLocks noGrp="1"/>
          </p:cNvSpPr>
          <p:nvPr>
            <p:ph type="body" idx="1"/>
          </p:nvPr>
        </p:nvSpPr>
        <p:spPr>
          <a:xfrm>
            <a:off x="457200" y="1735150"/>
            <a:ext cx="83198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Which parametrization for IOR?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Games use specular (color)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Deduce IOR from D65 light and air-matter interface</a:t>
            </a:r>
          </a:p>
          <a:p>
            <a:pPr marL="1828800" marR="0" lvl="3" indent="-2286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Wrong to use it for underwater for example</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Invertible for dielectric, not for conductor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Many engine use fixed 1.5 value for dielectric IOR</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Layering needs the IOR ratio</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Problematic with conductor base layer</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Alternate parametrization for metals exists [Gulbrandsen14]</a:t>
            </a:r>
          </a:p>
        </p:txBody>
      </p:sp>
      <p:pic>
        <p:nvPicPr>
          <p:cNvPr id="1511" name="Shape 1511"/>
          <p:cNvPicPr preferRelativeResize="0"/>
          <p:nvPr/>
        </p:nvPicPr>
        <p:blipFill rotWithShape="1">
          <a:blip r:embed="rId3">
            <a:alphaModFix/>
          </a:blip>
          <a:srcRect/>
          <a:stretch/>
        </p:blipFill>
        <p:spPr>
          <a:xfrm>
            <a:off x="5553500" y="1516950"/>
            <a:ext cx="3442299" cy="930548"/>
          </a:xfrm>
          <a:prstGeom prst="rect">
            <a:avLst/>
          </a:prstGeom>
          <a:noFill/>
          <a:ln>
            <a:noFill/>
          </a:ln>
        </p:spPr>
      </p:pic>
      <p:sp>
        <p:nvSpPr>
          <p:cNvPr id="1512" name="Shape 1512"/>
          <p:cNvSpPr txBox="1"/>
          <p:nvPr/>
        </p:nvSpPr>
        <p:spPr>
          <a:xfrm>
            <a:off x="0" y="4811875"/>
            <a:ext cx="5369400" cy="474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 from “Artist Friendly Metallic Fresnel”, O.Gulbrandsen, JCGT 2014</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7" name="Shape 1517"/>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518" name="Shape 1518"/>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Physically-based textures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sp>
        <p:nvSpPr>
          <p:cNvPr id="1523" name="Shape 152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lt1"/>
              </a:buClr>
              <a:buSzPct val="25000"/>
              <a:buFont typeface="Roboto"/>
              <a:buNone/>
            </a:pPr>
            <a:r>
              <a:rPr lang="en-US" sz="3600" b="1" i="0" u="none" strike="noStrike" cap="none">
                <a:solidFill>
                  <a:srgbClr val="000000"/>
                </a:solidFill>
                <a:latin typeface="Roboto"/>
                <a:ea typeface="Roboto"/>
                <a:cs typeface="Roboto"/>
                <a:sym typeface="Roboto"/>
              </a:rPr>
              <a:t>Physically-based textures</a:t>
            </a:r>
          </a:p>
        </p:txBody>
      </p:sp>
      <p:sp>
        <p:nvSpPr>
          <p:cNvPr id="1524" name="Shape 1524"/>
          <p:cNvSpPr txBox="1">
            <a:spLocks noGrp="1"/>
          </p:cNvSpPr>
          <p:nvPr>
            <p:ph type="body" idx="1"/>
          </p:nvPr>
        </p:nvSpPr>
        <p:spPr>
          <a:xfrm>
            <a:off x="457200" y="1735138"/>
            <a:ext cx="73907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to acquire physically-based textures?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Scan the real world with photogrammetry</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Most practical and widely adopted solution</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Scans also capture the lighting</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Lighting is not a part of physically-based textures</a:t>
            </a:r>
          </a:p>
        </p:txBody>
      </p:sp>
      <p:pic>
        <p:nvPicPr>
          <p:cNvPr id="1525" name="Shape 1525"/>
          <p:cNvPicPr preferRelativeResize="0"/>
          <p:nvPr/>
        </p:nvPicPr>
        <p:blipFill rotWithShape="1">
          <a:blip r:embed="rId3">
            <a:alphaModFix/>
          </a:blip>
          <a:srcRect/>
          <a:stretch/>
        </p:blipFill>
        <p:spPr>
          <a:xfrm>
            <a:off x="1317987" y="3750387"/>
            <a:ext cx="4848225" cy="1228724"/>
          </a:xfrm>
          <a:prstGeom prst="rect">
            <a:avLst/>
          </a:prstGeom>
          <a:noFill/>
          <a:ln>
            <a:noFill/>
          </a:ln>
        </p:spPr>
      </p:pic>
      <p:pic>
        <p:nvPicPr>
          <p:cNvPr id="1526" name="Shape 1526"/>
          <p:cNvPicPr preferRelativeResize="0"/>
          <p:nvPr/>
        </p:nvPicPr>
        <p:blipFill rotWithShape="1">
          <a:blip r:embed="rId4">
            <a:alphaModFix/>
          </a:blip>
          <a:srcRect/>
          <a:stretch/>
        </p:blipFill>
        <p:spPr>
          <a:xfrm>
            <a:off x="6166225" y="3764728"/>
            <a:ext cx="1037349" cy="1208768"/>
          </a:xfrm>
          <a:prstGeom prst="rect">
            <a:avLst/>
          </a:prstGeom>
          <a:noFill/>
          <a:ln>
            <a:noFill/>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sp>
        <p:nvSpPr>
          <p:cNvPr id="1531" name="Shape 153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a:solidFill>
                  <a:srgbClr val="000000"/>
                </a:solidFill>
                <a:latin typeface="Roboto"/>
                <a:ea typeface="Roboto"/>
                <a:cs typeface="Roboto"/>
                <a:sym typeface="Roboto"/>
              </a:rPr>
              <a:t>Physically-based textures</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32" name="Shape 1532"/>
          <p:cNvSpPr txBox="1">
            <a:spLocks noGrp="1"/>
          </p:cNvSpPr>
          <p:nvPr>
            <p:ph type="body" idx="1"/>
          </p:nvPr>
        </p:nvSpPr>
        <p:spPr>
          <a:xfrm>
            <a:off x="457200" y="1735150"/>
            <a:ext cx="72581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How to extract BRDF parameters from a scan of a lit material?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Want individual BRDF parameters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Unlit diffuse albedo</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Roughness</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Open problem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Shape 880"/>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881" name="Shape 881"/>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Physically based material?</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Shape 153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a:solidFill>
                  <a:srgbClr val="000000"/>
                </a:solidFill>
                <a:latin typeface="Roboto"/>
                <a:ea typeface="Roboto"/>
                <a:cs typeface="Roboto"/>
                <a:sym typeface="Roboto"/>
              </a:rPr>
              <a:t>Reconstruct unlit diffuse albedo ?</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38" name="Shape 1538"/>
          <p:cNvSpPr txBox="1">
            <a:spLocks noGrp="1"/>
          </p:cNvSpPr>
          <p:nvPr>
            <p:ph type="body" idx="1"/>
          </p:nvPr>
        </p:nvSpPr>
        <p:spPr>
          <a:xfrm>
            <a:off x="457200" y="1735150"/>
            <a:ext cx="88068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Goal: retrieve object’s illumination at the time of capture</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Use this information to remove lighting from the texture</a:t>
            </a:r>
          </a:p>
          <a:p>
            <a:pPr marL="179999" marR="0" lvl="0" indent="11210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p:txBody>
      </p:sp>
      <p:cxnSp>
        <p:nvCxnSpPr>
          <p:cNvPr id="1539" name="Shape 1539"/>
          <p:cNvCxnSpPr/>
          <p:nvPr/>
        </p:nvCxnSpPr>
        <p:spPr>
          <a:xfrm rot="10800000" flipH="1">
            <a:off x="3824373" y="4435473"/>
            <a:ext cx="945300" cy="5100"/>
          </a:xfrm>
          <a:prstGeom prst="straightConnector1">
            <a:avLst/>
          </a:prstGeom>
          <a:noFill/>
          <a:ln w="9525" cap="flat" cmpd="sng">
            <a:solidFill>
              <a:srgbClr val="FF0000"/>
            </a:solidFill>
            <a:prstDash val="solid"/>
            <a:round/>
            <a:headEnd type="none" w="med" len="med"/>
            <a:tailEnd type="triangle" w="lg" len="lg"/>
          </a:ln>
        </p:spPr>
      </p:cxnSp>
      <p:pic>
        <p:nvPicPr>
          <p:cNvPr id="1540" name="Shape 1540"/>
          <p:cNvPicPr preferRelativeResize="0"/>
          <p:nvPr/>
        </p:nvPicPr>
        <p:blipFill rotWithShape="1">
          <a:blip r:embed="rId3">
            <a:alphaModFix/>
          </a:blip>
          <a:srcRect/>
          <a:stretch/>
        </p:blipFill>
        <p:spPr>
          <a:xfrm>
            <a:off x="5108223" y="3928600"/>
            <a:ext cx="1489800" cy="1062600"/>
          </a:xfrm>
          <a:prstGeom prst="rect">
            <a:avLst/>
          </a:prstGeom>
          <a:noFill/>
          <a:ln>
            <a:noFill/>
          </a:ln>
        </p:spPr>
      </p:pic>
      <p:pic>
        <p:nvPicPr>
          <p:cNvPr id="1541" name="Shape 1541"/>
          <p:cNvPicPr preferRelativeResize="0"/>
          <p:nvPr/>
        </p:nvPicPr>
        <p:blipFill rotWithShape="1">
          <a:blip r:embed="rId4">
            <a:alphaModFix/>
          </a:blip>
          <a:srcRect/>
          <a:stretch/>
        </p:blipFill>
        <p:spPr>
          <a:xfrm>
            <a:off x="2095500" y="3850025"/>
            <a:ext cx="1435200" cy="1104900"/>
          </a:xfrm>
          <a:prstGeom prst="rect">
            <a:avLst/>
          </a:prstGeom>
          <a:noFill/>
          <a:ln>
            <a:noFill/>
          </a:ln>
        </p:spPr>
      </p:pic>
      <p:pic>
        <p:nvPicPr>
          <p:cNvPr id="1542" name="Shape 1542"/>
          <p:cNvPicPr preferRelativeResize="0"/>
          <p:nvPr/>
        </p:nvPicPr>
        <p:blipFill rotWithShape="1">
          <a:blip r:embed="rId5">
            <a:alphaModFix/>
          </a:blip>
          <a:srcRect/>
          <a:stretch/>
        </p:blipFill>
        <p:spPr>
          <a:xfrm>
            <a:off x="3438550" y="2286825"/>
            <a:ext cx="1869300" cy="931800"/>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7" name="Shape 154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a:solidFill>
                  <a:srgbClr val="000000"/>
                </a:solidFill>
                <a:latin typeface="Roboto"/>
                <a:ea typeface="Roboto"/>
                <a:cs typeface="Roboto"/>
                <a:sym typeface="Roboto"/>
              </a:rPr>
              <a:t>Capture Object’s illumination?</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48" name="Shape 1548"/>
          <p:cNvSpPr txBox="1">
            <a:spLocks noGrp="1"/>
          </p:cNvSpPr>
          <p:nvPr>
            <p:ph type="body" idx="1"/>
          </p:nvPr>
        </p:nvSpPr>
        <p:spPr>
          <a:xfrm>
            <a:off x="457200" y="1735150"/>
            <a:ext cx="5575800" cy="2716199"/>
          </a:xfrm>
          <a:prstGeom prst="rect">
            <a:avLst/>
          </a:prstGeom>
          <a:noFill/>
          <a:ln>
            <a:noFill/>
          </a:ln>
        </p:spPr>
        <p:txBody>
          <a:bodyPr lIns="91425" tIns="91425" rIns="91425" bIns="91425" anchor="t" anchorCtr="0">
            <a:noAutofit/>
          </a:bodyPr>
          <a:lstStyle/>
          <a:p>
            <a:pPr marL="457200" lvl="0" indent="-228600" rtl="0">
              <a:spcBef>
                <a:spcPts val="0"/>
              </a:spcBef>
              <a:buChar char="•"/>
            </a:pPr>
            <a:r>
              <a:rPr lang="en-US"/>
              <a:t>Use an HDRI from capture location [Antoine15]</a:t>
            </a:r>
          </a:p>
          <a:p>
            <a:pPr marL="914400" lvl="1" indent="-228600" rtl="0">
              <a:spcBef>
                <a:spcPts val="0"/>
              </a:spcBef>
              <a:buChar char="•"/>
            </a:pPr>
            <a:r>
              <a:rPr lang="en-US"/>
              <a:t>HDRI position matters for big objects</a:t>
            </a:r>
          </a:p>
          <a:p>
            <a:pPr marL="1371600" lvl="2" indent="-101600" rtl="0">
              <a:spcBef>
                <a:spcPts val="0"/>
              </a:spcBef>
              <a:buChar char="•"/>
            </a:pPr>
            <a:r>
              <a:rPr lang="en-US"/>
              <a:t>Take multiple HDRI?</a:t>
            </a:r>
          </a:p>
          <a:p>
            <a:pPr marL="914400" lvl="1" indent="-228600" rtl="0">
              <a:spcBef>
                <a:spcPts val="0"/>
              </a:spcBef>
              <a:buChar char="•"/>
            </a:pPr>
            <a:r>
              <a:rPr lang="en-US"/>
              <a:t>Outdoor lighting condition changes quickly</a:t>
            </a:r>
          </a:p>
          <a:p>
            <a:pPr marL="914400" lvl="1" indent="-228600" rtl="0">
              <a:spcBef>
                <a:spcPts val="0"/>
              </a:spcBef>
              <a:buChar char="•"/>
            </a:pPr>
            <a:r>
              <a:rPr lang="en-US"/>
              <a:t>Time consuming</a:t>
            </a:r>
          </a:p>
          <a:p>
            <a:pPr lvl="0" rtl="0">
              <a:spcBef>
                <a:spcPts val="0"/>
              </a:spcBef>
              <a:buClr>
                <a:schemeClr val="dk1"/>
              </a:buClr>
              <a:buSzPct val="25000"/>
              <a:buFont typeface="Arial"/>
              <a:buNone/>
            </a:pPr>
            <a:endParaRPr/>
          </a:p>
        </p:txBody>
      </p:sp>
      <p:pic>
        <p:nvPicPr>
          <p:cNvPr id="1549" name="Shape 1549"/>
          <p:cNvPicPr preferRelativeResize="0"/>
          <p:nvPr/>
        </p:nvPicPr>
        <p:blipFill rotWithShape="1">
          <a:blip r:embed="rId3">
            <a:alphaModFix/>
          </a:blip>
          <a:srcRect/>
          <a:stretch/>
        </p:blipFill>
        <p:spPr>
          <a:xfrm>
            <a:off x="5921575" y="1913450"/>
            <a:ext cx="3003600" cy="1568100"/>
          </a:xfrm>
          <a:prstGeom prst="rect">
            <a:avLst/>
          </a:prstGeom>
          <a:noFill/>
          <a:ln>
            <a:noFill/>
          </a:ln>
        </p:spPr>
      </p:pic>
      <p:pic>
        <p:nvPicPr>
          <p:cNvPr id="1550" name="Shape 1550"/>
          <p:cNvPicPr preferRelativeResize="0"/>
          <p:nvPr/>
        </p:nvPicPr>
        <p:blipFill rotWithShape="1">
          <a:blip r:embed="rId4">
            <a:alphaModFix/>
          </a:blip>
          <a:srcRect/>
          <a:stretch/>
        </p:blipFill>
        <p:spPr>
          <a:xfrm>
            <a:off x="6630635" y="3713748"/>
            <a:ext cx="1407900" cy="1240500"/>
          </a:xfrm>
          <a:prstGeom prst="rect">
            <a:avLst/>
          </a:prstGeom>
          <a:noFill/>
          <a:ln>
            <a:noFill/>
          </a:ln>
        </p:spPr>
      </p:pic>
      <p:sp>
        <p:nvSpPr>
          <p:cNvPr id="1551" name="Shape 1551"/>
          <p:cNvSpPr txBox="1"/>
          <p:nvPr/>
        </p:nvSpPr>
        <p:spPr>
          <a:xfrm>
            <a:off x="-48375" y="4839175"/>
            <a:ext cx="5727300" cy="537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“The Tech &amp; art behind Epic’s UE4 Open World Demo”, F. Antoine, GDC 2015</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1556" name="Shape 1556"/>
          <p:cNvPicPr preferRelativeResize="0"/>
          <p:nvPr/>
        </p:nvPicPr>
        <p:blipFill rotWithShape="1">
          <a:blip r:embed="rId3">
            <a:alphaModFix/>
          </a:blip>
          <a:srcRect/>
          <a:stretch/>
        </p:blipFill>
        <p:spPr>
          <a:xfrm>
            <a:off x="5530500" y="2032300"/>
            <a:ext cx="3447000" cy="3097500"/>
          </a:xfrm>
          <a:prstGeom prst="rect">
            <a:avLst/>
          </a:prstGeom>
          <a:noFill/>
          <a:ln>
            <a:noFill/>
          </a:ln>
        </p:spPr>
      </p:pic>
      <p:sp>
        <p:nvSpPr>
          <p:cNvPr id="1557" name="Shape 1557"/>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a:solidFill>
                  <a:srgbClr val="000000"/>
                </a:solidFill>
                <a:latin typeface="Roboto"/>
                <a:ea typeface="Roboto"/>
                <a:cs typeface="Roboto"/>
                <a:sym typeface="Roboto"/>
              </a:rPr>
              <a:t>Capture Object’s illumination?</a:t>
            </a:r>
          </a:p>
          <a:p>
            <a:pPr marL="0" marR="0" lvl="0" indent="0" algn="l" rtl="0">
              <a:lnSpc>
                <a:spcPct val="90000"/>
              </a:lnSpc>
              <a:spcBef>
                <a:spcPts val="0"/>
              </a:spcBef>
              <a:spcAft>
                <a:spcPts val="0"/>
              </a:spcAft>
              <a:buClr>
                <a:schemeClr val="dk1"/>
              </a:buClr>
              <a:buSzPct val="25000"/>
              <a:buFont typeface="Arial"/>
              <a:buNone/>
            </a:pPr>
            <a:endParaRPr sz="3600">
              <a:solidFill>
                <a:srgbClr val="000000"/>
              </a:solidFill>
              <a:latin typeface="Roboto"/>
              <a:ea typeface="Roboto"/>
              <a:cs typeface="Roboto"/>
              <a:sym typeface="Roboto"/>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58" name="Shape 1558"/>
          <p:cNvSpPr txBox="1">
            <a:spLocks noGrp="1"/>
          </p:cNvSpPr>
          <p:nvPr>
            <p:ph type="body" idx="1"/>
          </p:nvPr>
        </p:nvSpPr>
        <p:spPr>
          <a:xfrm>
            <a:off x="457200" y="1735150"/>
            <a:ext cx="6908399" cy="2716199"/>
          </a:xfrm>
          <a:prstGeom prst="rect">
            <a:avLst/>
          </a:prstGeom>
          <a:noFill/>
          <a:ln>
            <a:noFill/>
          </a:ln>
        </p:spPr>
        <p:txBody>
          <a:bodyPr lIns="91425" tIns="91425" rIns="91425" bIns="91425" anchor="t" anchorCtr="0">
            <a:noAutofit/>
          </a:bodyPr>
          <a:lstStyle/>
          <a:p>
            <a:pPr marL="736599" indent="-381000">
              <a:buClr>
                <a:schemeClr val="dk1"/>
              </a:buClr>
              <a:buSzPct val="100000"/>
              <a:buFont typeface="Arial"/>
              <a:buChar char="•"/>
            </a:pPr>
            <a:r>
              <a:rPr lang="en-US" b="0" i="0" u="none" strike="noStrike" cap="none" dirty="0" smtClean="0">
                <a:solidFill>
                  <a:schemeClr val="dk1"/>
                </a:solidFill>
                <a:latin typeface="Arial"/>
                <a:ea typeface="Arial"/>
                <a:cs typeface="Arial"/>
                <a:sym typeface="Arial"/>
              </a:rPr>
              <a:t>Reconstruct </a:t>
            </a:r>
            <a:r>
              <a:rPr lang="en-US" b="0" i="0" u="none" strike="noStrike" cap="none" dirty="0">
                <a:solidFill>
                  <a:schemeClr val="dk1"/>
                </a:solidFill>
                <a:latin typeface="Arial"/>
                <a:ea typeface="Arial"/>
                <a:cs typeface="Arial"/>
                <a:sym typeface="Arial"/>
              </a:rPr>
              <a:t>a pre-convolved HDRI from the reconstructed lit mesh [Jover17]</a:t>
            </a:r>
          </a:p>
          <a:p>
            <a:pPr marL="1244600" lvl="1" indent="-228600">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Fast, no extra input</a:t>
            </a:r>
          </a:p>
          <a:p>
            <a:pPr marL="1244600" lvl="1" indent="-228600">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Works with large objects</a:t>
            </a:r>
          </a:p>
          <a:p>
            <a:pPr marL="1244600" lvl="1" indent="-228600">
              <a:buClr>
                <a:schemeClr val="dk1"/>
              </a:buClr>
              <a:buSzPct val="100000"/>
              <a:buFont typeface="Arial"/>
              <a:buChar char="•"/>
            </a:pPr>
            <a:r>
              <a:rPr lang="en-US" sz="2400" b="0" i="0" u="none" strike="noStrike" cap="none" dirty="0">
                <a:solidFill>
                  <a:schemeClr val="dk1"/>
                </a:solidFill>
                <a:latin typeface="Arial"/>
                <a:ea typeface="Arial"/>
                <a:cs typeface="Arial"/>
                <a:sym typeface="Arial"/>
              </a:rPr>
              <a:t>Looks promising!</a:t>
            </a:r>
          </a:p>
          <a:p>
            <a:pPr marL="0" marR="0" lvl="0" indent="0" algn="l" rtl="0">
              <a:lnSpc>
                <a:spcPct val="100000"/>
              </a:lnSpc>
              <a:spcBef>
                <a:spcPts val="0"/>
              </a:spcBef>
              <a:spcAft>
                <a:spcPts val="0"/>
              </a:spcAft>
              <a:buNone/>
            </a:pPr>
            <a:endParaRPr dirty="0"/>
          </a:p>
          <a:p>
            <a:pPr marL="0" marR="0" lvl="0" indent="0" algn="l" rtl="0">
              <a:lnSpc>
                <a:spcPct val="100000"/>
              </a:lnSpc>
              <a:spcBef>
                <a:spcPts val="0"/>
              </a:spcBef>
              <a:spcAft>
                <a:spcPts val="0"/>
              </a:spcAft>
              <a:buNone/>
            </a:pPr>
            <a:endParaRPr dirty="0"/>
          </a:p>
          <a:p>
            <a:pPr marL="0" lvl="0" indent="0" rtl="0">
              <a:spcBef>
                <a:spcPts val="0"/>
              </a:spcBef>
              <a:buNone/>
            </a:pPr>
            <a:r>
              <a:rPr lang="en-US" sz="1400" dirty="0"/>
              <a:t>Photogrammetry Workflow and the tech behind the delighting tool, Wednesday 2 August - Unity Central Room - 503 - 11:00am</a:t>
            </a:r>
          </a:p>
        </p:txBody>
      </p:sp>
      <p:sp>
        <p:nvSpPr>
          <p:cNvPr id="1559" name="Shape 1559"/>
          <p:cNvSpPr txBox="1"/>
          <p:nvPr/>
        </p:nvSpPr>
        <p:spPr>
          <a:xfrm>
            <a:off x="457200" y="4439000"/>
            <a:ext cx="7303800" cy="1041900"/>
          </a:xfrm>
          <a:prstGeom prst="rect">
            <a:avLst/>
          </a:prstGeom>
          <a:noFill/>
          <a:ln>
            <a:noFill/>
          </a:ln>
        </p:spPr>
        <p:txBody>
          <a:bodyPr lIns="91425" tIns="91425" rIns="91425" bIns="91425" anchor="ctr" anchorCtr="0">
            <a:noAutofit/>
          </a:bodyPr>
          <a:lstStyle/>
          <a:p>
            <a:pPr lvl="0" rtl="0">
              <a:spcBef>
                <a:spcPts val="0"/>
              </a:spcBef>
              <a:buNone/>
            </a:pPr>
            <a:r>
              <a:rPr lang="en-US" dirty="0"/>
              <a:t>https://labs.unity.com/article/experimental-feature-de-lighting-tool</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Shape 1564"/>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a:solidFill>
                  <a:srgbClr val="000000"/>
                </a:solidFill>
                <a:latin typeface="Roboto"/>
                <a:ea typeface="Roboto"/>
                <a:cs typeface="Roboto"/>
                <a:sym typeface="Roboto"/>
              </a:rPr>
              <a:t>Capture Object’s illumination?</a:t>
            </a:r>
          </a:p>
          <a:p>
            <a:pPr marL="0" marR="0" lvl="0" indent="0" algn="l" rtl="0">
              <a:lnSpc>
                <a:spcPct val="90000"/>
              </a:lnSpc>
              <a:spcBef>
                <a:spcPts val="0"/>
              </a:spcBef>
              <a:spcAft>
                <a:spcPts val="0"/>
              </a:spcAft>
              <a:buClr>
                <a:schemeClr val="dk1"/>
              </a:buClr>
              <a:buSzPct val="25000"/>
              <a:buFont typeface="Arial"/>
              <a:buNone/>
            </a:pPr>
            <a:endParaRPr sz="3600">
              <a:solidFill>
                <a:srgbClr val="000000"/>
              </a:solidFill>
              <a:latin typeface="Roboto"/>
              <a:ea typeface="Roboto"/>
              <a:cs typeface="Roboto"/>
              <a:sym typeface="Roboto"/>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65" name="Shape 1565"/>
          <p:cNvSpPr txBox="1">
            <a:spLocks noGrp="1"/>
          </p:cNvSpPr>
          <p:nvPr>
            <p:ph type="body" idx="1"/>
          </p:nvPr>
        </p:nvSpPr>
        <p:spPr>
          <a:xfrm>
            <a:off x="457200" y="1735150"/>
            <a:ext cx="8583900" cy="2716200"/>
          </a:xfrm>
          <a:prstGeom prst="rect">
            <a:avLst/>
          </a:prstGeom>
          <a:noFill/>
          <a:ln>
            <a:noFill/>
          </a:ln>
        </p:spPr>
        <p:txBody>
          <a:bodyPr lIns="91425" tIns="91425" rIns="91425" bIns="91425" anchor="t" anchorCtr="0">
            <a:noAutofit/>
          </a:bodyPr>
          <a:lstStyle/>
          <a:p>
            <a:pPr marL="571500" lvl="0" indent="-342900" rtl="0">
              <a:spcBef>
                <a:spcPts val="0"/>
              </a:spcBef>
              <a:buFont typeface="Arial" panose="020B0604020202020204" pitchFamily="34" charset="0"/>
              <a:buChar char="•"/>
            </a:pPr>
            <a:r>
              <a:rPr lang="en-US" dirty="0"/>
              <a:t>Throwing ideas inspire by [Duchene15]</a:t>
            </a:r>
          </a:p>
          <a:p>
            <a:pPr marL="1028700" lvl="1" indent="-342900" rtl="0">
              <a:spcBef>
                <a:spcPts val="0"/>
              </a:spcBef>
              <a:buFont typeface="Arial" panose="020B0604020202020204" pitchFamily="34" charset="0"/>
              <a:buChar char="•"/>
            </a:pPr>
            <a:r>
              <a:rPr lang="en-US" dirty="0"/>
              <a:t>Use photogrammetry pictures </a:t>
            </a:r>
          </a:p>
          <a:p>
            <a:pPr marL="1485900" lvl="2" indent="-342900" rtl="0">
              <a:spcBef>
                <a:spcPts val="0"/>
              </a:spcBef>
              <a:buFont typeface="Arial" panose="020B0604020202020204" pitchFamily="34" charset="0"/>
              <a:buChar char="•"/>
            </a:pPr>
            <a:r>
              <a:rPr lang="en-US" dirty="0"/>
              <a:t>Reconstruct HDRI from a set of pictures?</a:t>
            </a:r>
          </a:p>
          <a:p>
            <a:pPr marL="1485900" lvl="2" indent="-342900" rtl="0">
              <a:spcBef>
                <a:spcPts val="0"/>
              </a:spcBef>
              <a:buFont typeface="Arial" panose="020B0604020202020204" pitchFamily="34" charset="0"/>
              <a:buChar char="•"/>
            </a:pPr>
            <a:r>
              <a:rPr lang="en-US" dirty="0"/>
              <a:t>Remove lighting from pictures before projecting onto the reconstructed mesh?</a:t>
            </a:r>
          </a:p>
        </p:txBody>
      </p:sp>
      <p:pic>
        <p:nvPicPr>
          <p:cNvPr id="1566" name="Shape 1566"/>
          <p:cNvPicPr preferRelativeResize="0"/>
          <p:nvPr/>
        </p:nvPicPr>
        <p:blipFill rotWithShape="1">
          <a:blip r:embed="rId3">
            <a:alphaModFix/>
          </a:blip>
          <a:srcRect/>
          <a:stretch/>
        </p:blipFill>
        <p:spPr>
          <a:xfrm>
            <a:off x="4951414" y="3617030"/>
            <a:ext cx="4027500" cy="1029600"/>
          </a:xfrm>
          <a:prstGeom prst="rect">
            <a:avLst/>
          </a:prstGeom>
          <a:noFill/>
          <a:ln>
            <a:noFill/>
          </a:ln>
        </p:spPr>
      </p:pic>
      <p:pic>
        <p:nvPicPr>
          <p:cNvPr id="1567" name="Shape 1567"/>
          <p:cNvPicPr preferRelativeResize="0"/>
          <p:nvPr/>
        </p:nvPicPr>
        <p:blipFill rotWithShape="1">
          <a:blip r:embed="rId4">
            <a:alphaModFix/>
          </a:blip>
          <a:srcRect/>
          <a:stretch/>
        </p:blipFill>
        <p:spPr>
          <a:xfrm>
            <a:off x="0" y="3681300"/>
            <a:ext cx="4340100" cy="1081200"/>
          </a:xfrm>
          <a:prstGeom prst="rect">
            <a:avLst/>
          </a:prstGeom>
          <a:noFill/>
          <a:ln>
            <a:noFill/>
          </a:ln>
        </p:spPr>
      </p:pic>
      <p:sp>
        <p:nvSpPr>
          <p:cNvPr id="1568" name="Shape 1568"/>
          <p:cNvSpPr txBox="1"/>
          <p:nvPr/>
        </p:nvSpPr>
        <p:spPr>
          <a:xfrm>
            <a:off x="8650" y="4896550"/>
            <a:ext cx="8743200" cy="537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000" b="0" i="0" u="none" strike="noStrike" cap="none">
                <a:solidFill>
                  <a:schemeClr val="dk1"/>
                </a:solidFill>
                <a:latin typeface="Arial"/>
                <a:ea typeface="Arial"/>
                <a:cs typeface="Arial"/>
                <a:sym typeface="Arial"/>
              </a:rPr>
              <a:t>Image from “Multi-View Intrinsic Images of Outdoors Scenes with an Application to Relighting”, S. Duchene,  2015</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Shape 1573"/>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a:solidFill>
                  <a:srgbClr val="000000"/>
                </a:solidFill>
                <a:latin typeface="Roboto"/>
                <a:ea typeface="Roboto"/>
                <a:cs typeface="Roboto"/>
                <a:sym typeface="Roboto"/>
              </a:rPr>
              <a:t>Retrieve roughness?</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74" name="Shape 1574"/>
          <p:cNvSpPr txBox="1">
            <a:spLocks noGrp="1"/>
          </p:cNvSpPr>
          <p:nvPr>
            <p:ph type="body" idx="1"/>
          </p:nvPr>
        </p:nvSpPr>
        <p:spPr>
          <a:xfrm>
            <a:off x="457200" y="1735150"/>
            <a:ext cx="6307499"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Unity experiment</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Take samples at varying elevation angles with aligned flash &amp; camera </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Based on a modified version of [Dupuy15]</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Seems to work, but not practical</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24H processing time for 4K textures…</a:t>
            </a:r>
          </a:p>
        </p:txBody>
      </p:sp>
      <p:pic>
        <p:nvPicPr>
          <p:cNvPr id="1575" name="Shape 1575"/>
          <p:cNvPicPr preferRelativeResize="0"/>
          <p:nvPr/>
        </p:nvPicPr>
        <p:blipFill rotWithShape="1">
          <a:blip r:embed="rId3">
            <a:alphaModFix/>
          </a:blip>
          <a:srcRect/>
          <a:stretch/>
        </p:blipFill>
        <p:spPr>
          <a:xfrm>
            <a:off x="6370498" y="837050"/>
            <a:ext cx="2773500" cy="1974000"/>
          </a:xfrm>
          <a:prstGeom prst="rect">
            <a:avLst/>
          </a:prstGeom>
          <a:noFill/>
          <a:ln>
            <a:noFill/>
          </a:ln>
        </p:spPr>
      </p:pic>
      <p:pic>
        <p:nvPicPr>
          <p:cNvPr id="1576" name="Shape 1576"/>
          <p:cNvPicPr preferRelativeResize="0"/>
          <p:nvPr/>
        </p:nvPicPr>
        <p:blipFill rotWithShape="1">
          <a:blip r:embed="rId4">
            <a:alphaModFix/>
          </a:blip>
          <a:srcRect/>
          <a:stretch/>
        </p:blipFill>
        <p:spPr>
          <a:xfrm>
            <a:off x="7330724" y="3407475"/>
            <a:ext cx="1098550" cy="1435399"/>
          </a:xfrm>
          <a:prstGeom prst="rect">
            <a:avLst/>
          </a:prstGeom>
          <a:noFill/>
          <a:ln>
            <a:noFill/>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Shape 1581"/>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a:solidFill>
                  <a:srgbClr val="000000"/>
                </a:solidFill>
                <a:latin typeface="Roboto"/>
                <a:ea typeface="Roboto"/>
                <a:cs typeface="Roboto"/>
                <a:sym typeface="Roboto"/>
              </a:rPr>
              <a:t>Retrieve roughness?</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82" name="Shape 1582"/>
          <p:cNvSpPr txBox="1">
            <a:spLocks noGrp="1"/>
          </p:cNvSpPr>
          <p:nvPr>
            <p:ph type="body" idx="1"/>
          </p:nvPr>
        </p:nvSpPr>
        <p:spPr>
          <a:xfrm>
            <a:off x="457200" y="1735150"/>
            <a:ext cx="81585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Promising research available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Sparse-as-Possible SVBRDF Acquisition[Zhou16]</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From set of images + Geometry + Lighting</a:t>
            </a: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2400" b="0" i="0" u="none" strike="noStrike" cap="none">
              <a:solidFill>
                <a:schemeClr val="dk1"/>
              </a:solidFill>
              <a:latin typeface="Arial"/>
              <a:ea typeface="Arial"/>
              <a:cs typeface="Arial"/>
              <a:sym typeface="Arial"/>
            </a:endParaRP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Two-Shot SVBRDF Capture for Materials [Aittala15]</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Could be practical</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Key point: Should be easy for </a:t>
            </a:r>
            <a:r>
              <a:rPr lang="en-US" sz="2400" b="0" i="0" u="sng" strike="noStrike" cap="none">
                <a:solidFill>
                  <a:schemeClr val="dk1"/>
                </a:solidFill>
                <a:latin typeface="Arial"/>
                <a:ea typeface="Arial"/>
                <a:cs typeface="Arial"/>
                <a:sym typeface="Arial"/>
              </a:rPr>
              <a:t>artists</a:t>
            </a:r>
            <a:r>
              <a:rPr lang="en-US" sz="2400" b="0" i="0" u="none" strike="noStrike" cap="none">
                <a:solidFill>
                  <a:schemeClr val="dk1"/>
                </a:solidFill>
                <a:latin typeface="Arial"/>
                <a:ea typeface="Arial"/>
                <a:cs typeface="Arial"/>
                <a:sym typeface="Arial"/>
              </a:rPr>
              <a:t> to experiment</a:t>
            </a:r>
          </a:p>
        </p:txBody>
      </p:sp>
      <p:pic>
        <p:nvPicPr>
          <p:cNvPr id="1583" name="Shape 1583"/>
          <p:cNvPicPr preferRelativeResize="0"/>
          <p:nvPr/>
        </p:nvPicPr>
        <p:blipFill rotWithShape="1">
          <a:blip r:embed="rId3">
            <a:alphaModFix/>
          </a:blip>
          <a:srcRect/>
          <a:stretch/>
        </p:blipFill>
        <p:spPr>
          <a:xfrm>
            <a:off x="1931075" y="2856499"/>
            <a:ext cx="4303500" cy="740100"/>
          </a:xfrm>
          <a:prstGeom prst="rect">
            <a:avLst/>
          </a:prstGeom>
          <a:noFill/>
          <a:ln>
            <a:noFill/>
          </a:ln>
        </p:spPr>
      </p:pic>
      <p:sp>
        <p:nvSpPr>
          <p:cNvPr id="1584" name="Shape 1584"/>
          <p:cNvSpPr txBox="1"/>
          <p:nvPr/>
        </p:nvSpPr>
        <p:spPr>
          <a:xfrm>
            <a:off x="-76200" y="4885250"/>
            <a:ext cx="6721800" cy="482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a:t>
            </a:r>
            <a:r>
              <a:rPr lang="en-US" sz="1000" b="0" i="0" u="none" strike="noStrike" cap="none">
                <a:solidFill>
                  <a:schemeClr val="dk1"/>
                </a:solidFill>
                <a:latin typeface="Arial"/>
                <a:ea typeface="Arial"/>
                <a:cs typeface="Arial"/>
                <a:sym typeface="Arial"/>
              </a:rPr>
              <a:t>“Sparse-as-Possible SVBRDF Acquisition”, Z. Zhou, Siggraph Asia 2016</a:t>
            </a:r>
            <a:r>
              <a:rPr lang="en-US" sz="1000" b="0" i="0" u="none" strike="noStrike" cap="none">
                <a:solidFill>
                  <a:srgbClr val="000000"/>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Shape 1589"/>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a:solidFill>
                  <a:srgbClr val="000000"/>
                </a:solidFill>
                <a:latin typeface="Roboto"/>
                <a:ea typeface="Roboto"/>
                <a:cs typeface="Roboto"/>
                <a:sym typeface="Roboto"/>
              </a:rPr>
              <a:t>Machine learning?</a:t>
            </a: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90" name="Shape 1590"/>
          <p:cNvSpPr txBox="1">
            <a:spLocks noGrp="1"/>
          </p:cNvSpPr>
          <p:nvPr>
            <p:ph type="body" idx="1"/>
          </p:nvPr>
        </p:nvSpPr>
        <p:spPr>
          <a:xfrm>
            <a:off x="457200" y="1735150"/>
            <a:ext cx="7755600" cy="2716199"/>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Generating virtual data is not always simple</a:t>
            </a:r>
          </a:p>
          <a:p>
            <a:pPr marL="914400" marR="0" lvl="1" indent="-2032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Generate virtual lit/unlit data: OK. Roughness?</a:t>
            </a:r>
          </a:p>
          <a:p>
            <a:pPr marL="1371600" marR="0" lvl="2" indent="-215900" algn="l" rtl="0">
              <a:lnSpc>
                <a:spcPct val="100000"/>
              </a:lnSpc>
              <a:spcBef>
                <a:spcPts val="0"/>
              </a:spcBef>
              <a:spcAft>
                <a:spcPts val="0"/>
              </a:spcAft>
              <a:buClr>
                <a:schemeClr val="dk1"/>
              </a:buClr>
              <a:buSzPct val="100000"/>
              <a:buFont typeface="Arial"/>
              <a:buChar char="•"/>
            </a:pPr>
            <a:r>
              <a:rPr lang="en-US" sz="1800" b="0" i="0" u="none" strike="noStrike" cap="none">
                <a:solidFill>
                  <a:schemeClr val="dk1"/>
                </a:solidFill>
                <a:latin typeface="Arial"/>
                <a:ea typeface="Arial"/>
                <a:cs typeface="Arial"/>
                <a:sym typeface="Arial"/>
              </a:rPr>
              <a:t>Need to compute normal distribution of the mesh and fit it to an NDF to recover roughness parameters ?</a:t>
            </a:r>
          </a:p>
          <a:p>
            <a:pPr marL="1828800" marR="0" lvl="3" indent="-215900" algn="l" rtl="0">
              <a:lnSpc>
                <a:spcPct val="100000"/>
              </a:lnSpc>
              <a:spcBef>
                <a:spcPts val="0"/>
              </a:spcBef>
              <a:spcAft>
                <a:spcPts val="0"/>
              </a:spcAft>
              <a:buClr>
                <a:schemeClr val="dk1"/>
              </a:buClr>
              <a:buSzPct val="100000"/>
              <a:buFont typeface="Arial"/>
              <a:buChar char="•"/>
            </a:pPr>
            <a:r>
              <a:rPr lang="en-US" sz="1600" b="0" i="0" u="none" strike="noStrike" cap="none">
                <a:solidFill>
                  <a:schemeClr val="dk1"/>
                </a:solidFill>
                <a:latin typeface="Arial"/>
                <a:ea typeface="Arial"/>
                <a:cs typeface="Arial"/>
                <a:sym typeface="Arial"/>
              </a:rPr>
              <a:t>Mean very dense mesh</a:t>
            </a:r>
          </a:p>
          <a:p>
            <a:pPr marL="914400" marR="0" lvl="1" indent="-2032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Getting representative assets is very challenging </a:t>
            </a:r>
          </a:p>
          <a:p>
            <a:pPr marL="457200" marR="0" lvl="0" indent="-228600" algn="l" rtl="0">
              <a:lnSpc>
                <a:spcPct val="100000"/>
              </a:lnSpc>
              <a:spcBef>
                <a:spcPts val="0"/>
              </a:spcBef>
              <a:spcAft>
                <a:spcPts val="0"/>
              </a:spcAft>
              <a:buClr>
                <a:schemeClr val="dk1"/>
              </a:buClr>
              <a:buSzPct val="100000"/>
              <a:buFont typeface="Arial"/>
              <a:buChar char="•"/>
            </a:pPr>
            <a:r>
              <a:rPr lang="en-US"/>
              <a:t>Few </a:t>
            </a:r>
            <a:r>
              <a:rPr lang="en-US" sz="2400" b="0" i="0" u="none" strike="noStrike" cap="none">
                <a:solidFill>
                  <a:schemeClr val="dk1"/>
                </a:solidFill>
                <a:latin typeface="Arial"/>
                <a:ea typeface="Arial"/>
                <a:cs typeface="Arial"/>
                <a:sym typeface="Arial"/>
              </a:rPr>
              <a:t>research available</a:t>
            </a:r>
          </a:p>
          <a:p>
            <a:pPr marL="914400" marR="0" lvl="1" indent="-2032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Reflectance Modeling by </a:t>
            </a:r>
            <a:br>
              <a:rPr lang="en-US" sz="2000" b="0" i="0" u="none" strike="noStrike" cap="none">
                <a:solidFill>
                  <a:schemeClr val="dk1"/>
                </a:solidFill>
                <a:latin typeface="Arial"/>
                <a:ea typeface="Arial"/>
                <a:cs typeface="Arial"/>
                <a:sym typeface="Arial"/>
              </a:rPr>
            </a:br>
            <a:r>
              <a:rPr lang="en-US" sz="2000" b="0" i="0" u="none" strike="noStrike" cap="none">
                <a:solidFill>
                  <a:schemeClr val="dk1"/>
                </a:solidFill>
                <a:latin typeface="Arial"/>
                <a:ea typeface="Arial"/>
                <a:cs typeface="Arial"/>
                <a:sym typeface="Arial"/>
              </a:rPr>
              <a:t>Neural Texture Synthesis [Aittala16]</a:t>
            </a:r>
          </a:p>
        </p:txBody>
      </p:sp>
      <p:pic>
        <p:nvPicPr>
          <p:cNvPr id="1591" name="Shape 1591"/>
          <p:cNvPicPr preferRelativeResize="0"/>
          <p:nvPr/>
        </p:nvPicPr>
        <p:blipFill rotWithShape="1">
          <a:blip r:embed="rId3">
            <a:alphaModFix/>
          </a:blip>
          <a:srcRect/>
          <a:stretch/>
        </p:blipFill>
        <p:spPr>
          <a:xfrm>
            <a:off x="5878373" y="3770162"/>
            <a:ext cx="3128400" cy="1022400"/>
          </a:xfrm>
          <a:prstGeom prst="rect">
            <a:avLst/>
          </a:prstGeom>
          <a:noFill/>
          <a:ln>
            <a:noFill/>
          </a:ln>
        </p:spPr>
      </p:pic>
      <p:sp>
        <p:nvSpPr>
          <p:cNvPr id="1592" name="Shape 1592"/>
          <p:cNvSpPr txBox="1"/>
          <p:nvPr/>
        </p:nvSpPr>
        <p:spPr>
          <a:xfrm>
            <a:off x="-50200" y="4892400"/>
            <a:ext cx="6900899" cy="482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Image from “Reflectance Modeling by Neural Texture Synthesis”, M. Aittala, siggraph 2016</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pic>
        <p:nvPicPr>
          <p:cNvPr id="1597" name="Shape 1597"/>
          <p:cNvPicPr preferRelativeResize="0"/>
          <p:nvPr/>
        </p:nvPicPr>
        <p:blipFill rotWithShape="1">
          <a:blip r:embed="rId3">
            <a:alphaModFix/>
          </a:blip>
          <a:srcRect/>
          <a:stretch/>
        </p:blipFill>
        <p:spPr>
          <a:xfrm>
            <a:off x="5528600" y="2005200"/>
            <a:ext cx="3634800" cy="3150300"/>
          </a:xfrm>
          <a:prstGeom prst="rect">
            <a:avLst/>
          </a:prstGeom>
          <a:noFill/>
          <a:ln>
            <a:noFill/>
          </a:ln>
        </p:spPr>
      </p:pic>
      <p:sp>
        <p:nvSpPr>
          <p:cNvPr id="1598" name="Shape 1598"/>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a:solidFill>
                  <a:srgbClr val="000000"/>
                </a:solidFill>
                <a:latin typeface="Roboto"/>
                <a:ea typeface="Roboto"/>
                <a:cs typeface="Roboto"/>
                <a:sym typeface="Roboto"/>
              </a:rPr>
              <a:t>Machine learning?</a:t>
            </a:r>
          </a:p>
          <a:p>
            <a:pPr marL="0" marR="0" lvl="0" indent="0" algn="l" rtl="0">
              <a:lnSpc>
                <a:spcPct val="90000"/>
              </a:lnSpc>
              <a:spcBef>
                <a:spcPts val="0"/>
              </a:spcBef>
              <a:spcAft>
                <a:spcPts val="0"/>
              </a:spcAft>
              <a:buClr>
                <a:schemeClr val="dk1"/>
              </a:buClr>
              <a:buSzPct val="25000"/>
              <a:buFont typeface="Arial"/>
              <a:buNone/>
            </a:pPr>
            <a:endParaRPr sz="3600">
              <a:solidFill>
                <a:srgbClr val="000000"/>
              </a:solidFill>
              <a:latin typeface="Roboto"/>
              <a:ea typeface="Roboto"/>
              <a:cs typeface="Roboto"/>
              <a:sym typeface="Roboto"/>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sp>
        <p:nvSpPr>
          <p:cNvPr id="1599" name="Shape 1599"/>
          <p:cNvSpPr txBox="1">
            <a:spLocks noGrp="1"/>
          </p:cNvSpPr>
          <p:nvPr>
            <p:ph type="body" idx="1"/>
          </p:nvPr>
        </p:nvSpPr>
        <p:spPr>
          <a:xfrm>
            <a:off x="457200" y="1462825"/>
            <a:ext cx="5840700" cy="29886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Research effort at Unity for unlit case</a:t>
            </a:r>
          </a:p>
          <a:p>
            <a:pPr marL="457200" marR="0" lvl="0"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Partnership with Berkeley University </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Based only on texture data</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Inputs: Lit diffuse / </a:t>
            </a:r>
          </a:p>
          <a:p>
            <a:pPr marL="914400" marR="0" lvl="0" indent="45720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bent normal map / </a:t>
            </a:r>
          </a:p>
          <a:p>
            <a:pPr marL="914400" marR="0" lvl="0" indent="457200" algn="l" rtl="0">
              <a:lnSpc>
                <a:spcPct val="100000"/>
              </a:lnSpc>
              <a:spcBef>
                <a:spcPts val="0"/>
              </a:spcBef>
              <a:spcAft>
                <a:spcPts val="0"/>
              </a:spcAft>
              <a:buNone/>
            </a:pPr>
            <a:r>
              <a:rPr lang="en-US" sz="2000" b="0" i="0" u="none" strike="noStrike" cap="none">
                <a:solidFill>
                  <a:schemeClr val="dk1"/>
                </a:solidFill>
                <a:latin typeface="Arial"/>
                <a:ea typeface="Arial"/>
                <a:cs typeface="Arial"/>
                <a:sym typeface="Arial"/>
              </a:rPr>
              <a:t>ambient occlusion</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Outputs: Unlit diffuse</a:t>
            </a:r>
          </a:p>
          <a:p>
            <a:pPr marL="914400" marR="0" lvl="1" indent="-2286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Try various input combinations</a:t>
            </a:r>
          </a:p>
          <a:p>
            <a:pPr marL="1371600" marR="0" lvl="2"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Arial"/>
                <a:ea typeface="Arial"/>
                <a:cs typeface="Arial"/>
                <a:sym typeface="Arial"/>
              </a:rPr>
              <a:t>Works best for lit diffuse only...</a:t>
            </a:r>
          </a:p>
        </p:txBody>
      </p:sp>
      <p:sp>
        <p:nvSpPr>
          <p:cNvPr id="1600" name="Shape 1600"/>
          <p:cNvSpPr txBox="1"/>
          <p:nvPr/>
        </p:nvSpPr>
        <p:spPr>
          <a:xfrm>
            <a:off x="-15700" y="4647300"/>
            <a:ext cx="5544299"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Project Managers: Michael Zhang, Zhongxia “Zee” Yan</a:t>
            </a:r>
          </a:p>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Members: Murtaza Dalal, Quinn Tran, Varsha Ramakrishnan, Tracy Lou, Gefen Kohavi</a:t>
            </a:r>
          </a:p>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Shape 1605"/>
          <p:cNvSpPr txBox="1">
            <a:spLocks noGrp="1"/>
          </p:cNvSpPr>
          <p:nvPr>
            <p:ph type="title"/>
          </p:nvPr>
        </p:nvSpPr>
        <p:spPr>
          <a:xfrm>
            <a:off x="457200" y="709200"/>
            <a:ext cx="7886700" cy="972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3600">
                <a:solidFill>
                  <a:srgbClr val="000000"/>
                </a:solidFill>
                <a:latin typeface="Roboto"/>
                <a:ea typeface="Roboto"/>
                <a:cs typeface="Roboto"/>
                <a:sym typeface="Roboto"/>
              </a:rPr>
              <a:t>Machine learning?</a:t>
            </a:r>
          </a:p>
          <a:p>
            <a:pPr marL="0" marR="0" lvl="0" indent="0" algn="l" rtl="0">
              <a:lnSpc>
                <a:spcPct val="90000"/>
              </a:lnSpc>
              <a:spcBef>
                <a:spcPts val="0"/>
              </a:spcBef>
              <a:spcAft>
                <a:spcPts val="0"/>
              </a:spcAft>
              <a:buClr>
                <a:schemeClr val="dk1"/>
              </a:buClr>
              <a:buSzPct val="25000"/>
              <a:buFont typeface="Arial"/>
              <a:buNone/>
            </a:pPr>
            <a:endParaRPr sz="3600">
              <a:solidFill>
                <a:srgbClr val="000000"/>
              </a:solidFill>
              <a:latin typeface="Roboto"/>
              <a:ea typeface="Roboto"/>
              <a:cs typeface="Roboto"/>
              <a:sym typeface="Roboto"/>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ct val="25000"/>
              <a:buFont typeface="Arial"/>
              <a:buNone/>
            </a:pPr>
            <a:endParaRPr sz="4000" b="1" i="0" u="none" strike="noStrike" cap="none">
              <a:solidFill>
                <a:schemeClr val="dk1"/>
              </a:solidFill>
              <a:latin typeface="Arial"/>
              <a:ea typeface="Arial"/>
              <a:cs typeface="Arial"/>
              <a:sym typeface="Arial"/>
            </a:endParaRPr>
          </a:p>
        </p:txBody>
      </p:sp>
      <p:pic>
        <p:nvPicPr>
          <p:cNvPr id="1606" name="Shape 1606"/>
          <p:cNvPicPr preferRelativeResize="0"/>
          <p:nvPr/>
        </p:nvPicPr>
        <p:blipFill rotWithShape="1">
          <a:blip r:embed="rId3">
            <a:alphaModFix/>
          </a:blip>
          <a:srcRect/>
          <a:stretch/>
        </p:blipFill>
        <p:spPr>
          <a:xfrm>
            <a:off x="1024475" y="2210000"/>
            <a:ext cx="7690898" cy="2552498"/>
          </a:xfrm>
          <a:prstGeom prst="rect">
            <a:avLst/>
          </a:prstGeom>
          <a:noFill/>
          <a:ln>
            <a:noFill/>
          </a:ln>
        </p:spPr>
      </p:pic>
      <p:sp>
        <p:nvSpPr>
          <p:cNvPr id="1607" name="Shape 1607"/>
          <p:cNvSpPr txBox="1">
            <a:spLocks noGrp="1"/>
          </p:cNvSpPr>
          <p:nvPr>
            <p:ph type="body" idx="1"/>
          </p:nvPr>
        </p:nvSpPr>
        <p:spPr>
          <a:xfrm>
            <a:off x="457200" y="1735150"/>
            <a:ext cx="8627099" cy="2716199"/>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dk1"/>
              </a:buClr>
              <a:buSzPct val="100000"/>
              <a:buFont typeface="Arial"/>
              <a:buChar char="•"/>
            </a:pPr>
            <a:r>
              <a:rPr lang="en-US" sz="2400" b="0" i="0" u="none" strike="noStrike" cap="none">
                <a:solidFill>
                  <a:schemeClr val="dk1"/>
                </a:solidFill>
                <a:latin typeface="Arial"/>
                <a:ea typeface="Arial"/>
                <a:cs typeface="Arial"/>
                <a:sym typeface="Arial"/>
              </a:rPr>
              <a:t>Results: blurry, but promising. Further research is needed.</a:t>
            </a:r>
          </a:p>
        </p:txBody>
      </p:sp>
      <p:sp>
        <p:nvSpPr>
          <p:cNvPr id="1608" name="Shape 1608"/>
          <p:cNvSpPr txBox="1"/>
          <p:nvPr/>
        </p:nvSpPr>
        <p:spPr>
          <a:xfrm>
            <a:off x="-15700" y="4647300"/>
            <a:ext cx="5544299" cy="5082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Project Managers: Michael Zhang, Zhongxia “Zee” Yan</a:t>
            </a:r>
          </a:p>
          <a:p>
            <a:pPr marL="0" marR="0" lvl="0" indent="0" algn="l" rtl="0">
              <a:lnSpc>
                <a:spcPct val="100000"/>
              </a:lnSpc>
              <a:spcBef>
                <a:spcPts val="0"/>
              </a:spcBef>
              <a:spcAft>
                <a:spcPts val="0"/>
              </a:spcAft>
              <a:buClr>
                <a:srgbClr val="000000"/>
              </a:buClr>
              <a:buSzPct val="25000"/>
              <a:buFont typeface="Arial"/>
              <a:buNone/>
            </a:pPr>
            <a:r>
              <a:rPr lang="en-US" sz="1000" b="0" i="0" u="none" strike="noStrike" cap="none">
                <a:solidFill>
                  <a:srgbClr val="000000"/>
                </a:solidFill>
                <a:latin typeface="Arial"/>
                <a:ea typeface="Arial"/>
                <a:cs typeface="Arial"/>
                <a:sym typeface="Arial"/>
              </a:rPr>
              <a:t>Members: Murtaza Dalal, Quinn Tran, Varsha Ramakrishnan, Tracy Lou, Gefen Kohavi</a:t>
            </a:r>
          </a:p>
          <a:p>
            <a:pPr marL="0" marR="0" lvl="0" indent="0" algn="l" rtl="0">
              <a:lnSpc>
                <a:spcPct val="100000"/>
              </a:lnSpc>
              <a:spcBef>
                <a:spcPts val="0"/>
              </a:spcBef>
              <a:spcAft>
                <a:spcPts val="0"/>
              </a:spcAft>
              <a:buClr>
                <a:srgbClr val="000000"/>
              </a:buClr>
              <a:buFont typeface="Arial"/>
              <a:buNone/>
            </a:pPr>
            <a:endParaRPr sz="10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Shape 1613"/>
          <p:cNvSpPr txBox="1">
            <a:spLocks noGrp="1"/>
          </p:cNvSpPr>
          <p:nvPr>
            <p:ph type="title" idx="4294967295"/>
          </p:nvPr>
        </p:nvSpPr>
        <p:spPr>
          <a:xfrm>
            <a:off x="311150" y="2151063"/>
            <a:ext cx="8521800" cy="8414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rgbClr val="222C37"/>
              </a:buClr>
              <a:buSzPct val="25000"/>
              <a:buFont typeface="Roboto"/>
              <a:buNone/>
            </a:pPr>
            <a:r>
              <a:rPr lang="en-US" sz="4000" b="1" i="0" u="none" strike="noStrike" cap="none">
                <a:solidFill>
                  <a:srgbClr val="222C37"/>
                </a:solidFill>
                <a:latin typeface="Roboto"/>
                <a:ea typeface="Roboto"/>
                <a:cs typeface="Roboto"/>
                <a:sym typeface="Roboto"/>
              </a:rPr>
              <a:t>Our Vision for Unity</a:t>
            </a:r>
          </a:p>
        </p:txBody>
      </p:sp>
      <p:sp>
        <p:nvSpPr>
          <p:cNvPr id="1614" name="Shape 1614"/>
          <p:cNvSpPr txBox="1">
            <a:spLocks noGrp="1"/>
          </p:cNvSpPr>
          <p:nvPr>
            <p:ph type="body" idx="1"/>
          </p:nvPr>
        </p:nvSpPr>
        <p:spPr>
          <a:xfrm>
            <a:off x="453600" y="709200"/>
            <a:ext cx="5925600" cy="3740399"/>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rgbClr val="FFFFFF"/>
              </a:buClr>
              <a:buSzPct val="25000"/>
              <a:buFont typeface="Roboto"/>
              <a:buNone/>
            </a:pPr>
            <a:r>
              <a:rPr lang="en-US" sz="3600" b="1" i="0" u="none" strike="noStrike" cap="none">
                <a:solidFill>
                  <a:srgbClr val="FFFFFF"/>
                </a:solidFill>
                <a:latin typeface="Roboto"/>
                <a:ea typeface="Roboto"/>
                <a:cs typeface="Roboto"/>
                <a:sym typeface="Roboto"/>
              </a:rPr>
              <a:t>Conclusion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Unity PowerPoint template">
  <a:themeElements>
    <a:clrScheme name="Unity">
      <a:dk1>
        <a:srgbClr val="222C37"/>
      </a:dk1>
      <a:lt1>
        <a:srgbClr val="FFFFFF"/>
      </a:lt1>
      <a:dk2>
        <a:srgbClr val="222C37"/>
      </a:dk2>
      <a:lt2>
        <a:srgbClr val="E7E6E6"/>
      </a:lt2>
      <a:accent1>
        <a:srgbClr val="00CCCC"/>
      </a:accent1>
      <a:accent2>
        <a:srgbClr val="FFF600"/>
      </a:accent2>
      <a:accent3>
        <a:srgbClr val="FF0066"/>
      </a:accent3>
      <a:accent4>
        <a:srgbClr val="19E3B1"/>
      </a:accent4>
      <a:accent5>
        <a:srgbClr val="FF7F33"/>
      </a:accent5>
      <a:accent6>
        <a:srgbClr val="B83C8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ty PowerPoint template">
  <a:themeElements>
    <a:clrScheme name="Unity">
      <a:dk1>
        <a:srgbClr val="222C37"/>
      </a:dk1>
      <a:lt1>
        <a:srgbClr val="FFFFFF"/>
      </a:lt1>
      <a:dk2>
        <a:srgbClr val="222C37"/>
      </a:dk2>
      <a:lt2>
        <a:srgbClr val="E7E6E6"/>
      </a:lt2>
      <a:accent1>
        <a:srgbClr val="00CCCC"/>
      </a:accent1>
      <a:accent2>
        <a:srgbClr val="FFF600"/>
      </a:accent2>
      <a:accent3>
        <a:srgbClr val="FF0066"/>
      </a:accent3>
      <a:accent4>
        <a:srgbClr val="19E3B1"/>
      </a:accent4>
      <a:accent5>
        <a:srgbClr val="FF7F33"/>
      </a:accent5>
      <a:accent6>
        <a:srgbClr val="B83C8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Unity PowerPoint template">
  <a:themeElements>
    <a:clrScheme name="Unity">
      <a:dk1>
        <a:srgbClr val="222C37"/>
      </a:dk1>
      <a:lt1>
        <a:srgbClr val="FFFFFF"/>
      </a:lt1>
      <a:dk2>
        <a:srgbClr val="222C37"/>
      </a:dk2>
      <a:lt2>
        <a:srgbClr val="E7E6E6"/>
      </a:lt2>
      <a:accent1>
        <a:srgbClr val="00CCCC"/>
      </a:accent1>
      <a:accent2>
        <a:srgbClr val="FFF600"/>
      </a:accent2>
      <a:accent3>
        <a:srgbClr val="FF0066"/>
      </a:accent3>
      <a:accent4>
        <a:srgbClr val="19E3B1"/>
      </a:accent4>
      <a:accent5>
        <a:srgbClr val="FF7F33"/>
      </a:accent5>
      <a:accent6>
        <a:srgbClr val="B83C8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1724</TotalTime>
  <Words>9267</Words>
  <Application>Microsoft Office PowerPoint</Application>
  <PresentationFormat>On-screen Show (16:9)</PresentationFormat>
  <Paragraphs>1046</Paragraphs>
  <Slides>117</Slides>
  <Notes>117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117</vt:i4>
      </vt:variant>
    </vt:vector>
  </HeadingPairs>
  <TitlesOfParts>
    <vt:vector size="124" baseType="lpstr">
      <vt:lpstr>Roboto</vt:lpstr>
      <vt:lpstr>Wingdings</vt:lpstr>
      <vt:lpstr>Helvetica Neue</vt:lpstr>
      <vt:lpstr>Arial</vt:lpstr>
      <vt:lpstr>Unity PowerPoint template</vt:lpstr>
      <vt:lpstr>Unity PowerPoint template</vt:lpstr>
      <vt:lpstr>Unity PowerPoint template</vt:lpstr>
      <vt:lpstr>Physically-Based Material, where are we?</vt:lpstr>
      <vt:lpstr>Our Vision for Unity</vt:lpstr>
      <vt:lpstr>Introduction</vt:lpstr>
      <vt:lpstr>Introduction</vt:lpstr>
      <vt:lpstr>Introduction</vt:lpstr>
      <vt:lpstr>Introduction</vt:lpstr>
      <vt:lpstr>Introduction</vt:lpstr>
      <vt:lpstr>Introduction</vt:lpstr>
      <vt:lpstr>Our Vision for Unity</vt:lpstr>
      <vt:lpstr>Physically based material?</vt:lpstr>
      <vt:lpstr>Physically based material?</vt:lpstr>
      <vt:lpstr>PowerPoint Presentation</vt:lpstr>
      <vt:lpstr>Physically based material?</vt:lpstr>
      <vt:lpstr>Physically based material?</vt:lpstr>
      <vt:lpstr>Physically based material?</vt:lpstr>
      <vt:lpstr>Physically based material?</vt:lpstr>
      <vt:lpstr>Physically based material?</vt:lpstr>
      <vt:lpstr>Microfacet BRDF</vt:lpstr>
      <vt:lpstr>Microfacet BRDF</vt:lpstr>
      <vt:lpstr>Microfacet BRDF</vt:lpstr>
      <vt:lpstr>Microfacet BRDF</vt:lpstr>
      <vt:lpstr>Facet BRDF</vt:lpstr>
      <vt:lpstr>Facet BRDF</vt:lpstr>
      <vt:lpstr>D: NDF</vt:lpstr>
      <vt:lpstr>D: NDF shape</vt:lpstr>
      <vt:lpstr>G2: Shadowing-masking</vt:lpstr>
      <vt:lpstr>G2: Shadowing-masking</vt:lpstr>
      <vt:lpstr>G2: Shadowing-masking </vt:lpstr>
      <vt:lpstr>Shadowing-masking </vt:lpstr>
      <vt:lpstr>Beyond microfacet BRDFs?</vt:lpstr>
      <vt:lpstr>Multiscale Representation</vt:lpstr>
      <vt:lpstr>Multiscale Representation</vt:lpstr>
      <vt:lpstr>Multiscale Representation</vt:lpstr>
      <vt:lpstr>Multiscale Representation</vt:lpstr>
      <vt:lpstr>Multiscale Representation</vt:lpstr>
      <vt:lpstr>Energy conservation</vt:lpstr>
      <vt:lpstr>Energy conservation</vt:lpstr>
      <vt:lpstr>Energy conservation</vt:lpstr>
      <vt:lpstr>Energy conservation </vt:lpstr>
      <vt:lpstr>Sum up</vt:lpstr>
      <vt:lpstr>Our Vision for Unity</vt:lpstr>
      <vt:lpstr>Real-time BRDF</vt:lpstr>
      <vt:lpstr>Real-time diffuse BRDF </vt:lpstr>
      <vt:lpstr>Real-time specular BRDF </vt:lpstr>
      <vt:lpstr>Real-time BRDF </vt:lpstr>
      <vt:lpstr>Real-time BRDF </vt:lpstr>
      <vt:lpstr>More physical diffuse BRDF</vt:lpstr>
      <vt:lpstr>More physical diffuse BRDF</vt:lpstr>
      <vt:lpstr>More physical diffuse BRDF</vt:lpstr>
      <vt:lpstr>More physical diffuse BRDF</vt:lpstr>
      <vt:lpstr>More physical diffuse BRDF </vt:lpstr>
      <vt:lpstr>More physical diffuse BRDF </vt:lpstr>
      <vt:lpstr>Real-time BRDF </vt:lpstr>
      <vt:lpstr>NDF shape - anisotropy</vt:lpstr>
      <vt:lpstr>NDF shape - anisotropy</vt:lpstr>
      <vt:lpstr>NDF shape - anisotropy</vt:lpstr>
      <vt:lpstr>NDF shape - anisotropy</vt:lpstr>
      <vt:lpstr>Specular anisotropy - Hack</vt:lpstr>
      <vt:lpstr>Specular anisotropy - Ref </vt:lpstr>
      <vt:lpstr>NDF shape - more control</vt:lpstr>
      <vt:lpstr>NDF shape - more control </vt:lpstr>
      <vt:lpstr>NDF shape - more control  </vt:lpstr>
      <vt:lpstr>NDF shape - more control </vt:lpstr>
      <vt:lpstr>NDF shape - more control </vt:lpstr>
      <vt:lpstr>Real-time BRDF </vt:lpstr>
      <vt:lpstr>Multiscale Representation</vt:lpstr>
      <vt:lpstr>Multiscale Representation</vt:lpstr>
      <vt:lpstr>Multiscale Representation</vt:lpstr>
      <vt:lpstr>Multiscale Representation</vt:lpstr>
      <vt:lpstr>Multiscale Representation</vt:lpstr>
      <vt:lpstr>Multiscale Representation</vt:lpstr>
      <vt:lpstr>Multiscale Representation</vt:lpstr>
      <vt:lpstr>Real-time BRDF </vt:lpstr>
      <vt:lpstr>Multi-scattering</vt:lpstr>
      <vt:lpstr>Multi-scattering</vt:lpstr>
      <vt:lpstr>Real-time BRDF </vt:lpstr>
      <vt:lpstr>Iridescence / Thin-film</vt:lpstr>
      <vt:lpstr>Our Vision for Unity</vt:lpstr>
      <vt:lpstr>Layered BRDF </vt:lpstr>
      <vt:lpstr>Layered BRDF </vt:lpstr>
      <vt:lpstr>Layered BRDF</vt:lpstr>
      <vt:lpstr>Layered BRDF</vt:lpstr>
      <vt:lpstr>Layered BRDF</vt:lpstr>
      <vt:lpstr>Layered BRDF</vt:lpstr>
      <vt:lpstr>Layered BRDF</vt:lpstr>
      <vt:lpstr>Layered BRDF</vt:lpstr>
      <vt:lpstr>Our Vision for Unity</vt:lpstr>
      <vt:lpstr>Physically-based textures</vt:lpstr>
      <vt:lpstr>Physically-based textures </vt:lpstr>
      <vt:lpstr>Reconstruct unlit diffuse albedo ?  </vt:lpstr>
      <vt:lpstr>Capture Object’s illumination?  </vt:lpstr>
      <vt:lpstr>Capture Object’s illumination?   </vt:lpstr>
      <vt:lpstr>Capture Object’s illumination?  </vt:lpstr>
      <vt:lpstr>Retrieve roughness?  </vt:lpstr>
      <vt:lpstr>Retrieve roughness? </vt:lpstr>
      <vt:lpstr>Machine learning? </vt:lpstr>
      <vt:lpstr>Machine learning?   </vt:lpstr>
      <vt:lpstr>Machine learning?   </vt:lpstr>
      <vt:lpstr>Our Vision for Unity</vt:lpstr>
      <vt:lpstr>Conclusion</vt:lpstr>
      <vt:lpstr>Conclusion</vt:lpstr>
      <vt:lpstr>Acknowledgements</vt:lpstr>
      <vt:lpstr>PowerPoint Presentation</vt:lpstr>
      <vt:lpstr>Our Vision for Unity</vt:lpstr>
      <vt:lpstr>References</vt:lpstr>
      <vt:lpstr>References</vt:lpstr>
      <vt:lpstr>Our Vision for Unity</vt:lpstr>
      <vt:lpstr>Physically based material ? </vt:lpstr>
      <vt:lpstr>More Physical diffuse BRDF</vt:lpstr>
      <vt:lpstr>Energy conservation </vt:lpstr>
      <vt:lpstr>Energy conservation </vt:lpstr>
      <vt:lpstr>Energy conservation </vt:lpstr>
      <vt:lpstr>Energy conservation</vt:lpstr>
      <vt:lpstr>Energy conservation</vt:lpstr>
      <vt:lpstr>Physically based material ?</vt:lpstr>
      <vt:lpstr>Multiscale</vt:lpstr>
      <vt:lpstr>Layered BRDF</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Physically-Based Material, where are we?</dc:title>
  <cp:lastModifiedBy>Thinkpad1</cp:lastModifiedBy>
  <cp:revision>10</cp:revision>
  <dcterms:modified xsi:type="dcterms:W3CDTF">2017-08-03T00:04:48Z</dcterms:modified>
</cp:coreProperties>
</file>